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15"/>
  </p:notesMasterIdLst>
  <p:sldIdLst>
    <p:sldId id="299" r:id="rId2"/>
    <p:sldId id="277" r:id="rId3"/>
    <p:sldId id="258" r:id="rId4"/>
    <p:sldId id="260" r:id="rId5"/>
    <p:sldId id="300" r:id="rId6"/>
    <p:sldId id="264" r:id="rId7"/>
    <p:sldId id="305" r:id="rId8"/>
    <p:sldId id="271" r:id="rId9"/>
    <p:sldId id="261" r:id="rId10"/>
    <p:sldId id="303" r:id="rId11"/>
    <p:sldId id="310" r:id="rId12"/>
    <p:sldId id="311" r:id="rId13"/>
    <p:sldId id="314" r:id="rId1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32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099DF"/>
    <a:srgbClr val="1B3F6B"/>
    <a:srgbClr val="3333CC"/>
    <a:srgbClr val="FDB9E1"/>
    <a:srgbClr val="009900"/>
    <a:srgbClr val="FF3300"/>
    <a:srgbClr val="FFFF99"/>
    <a:srgbClr val="A0D4E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15" autoAdjust="0"/>
    <p:restoredTop sz="94840" autoAdjust="0"/>
  </p:normalViewPr>
  <p:slideViewPr>
    <p:cSldViewPr>
      <p:cViewPr varScale="1">
        <p:scale>
          <a:sx n="68" d="100"/>
          <a:sy n="68" d="100"/>
        </p:scale>
        <p:origin x="-8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79B62-ADA2-451C-ADE2-72B455DE98AB}" type="datetimeFigureOut">
              <a:rPr lang="it-IT" smtClean="0"/>
              <a:pPr/>
              <a:t>01/05/2016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D12F4-4C59-4685-855C-17F010FF982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7638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D12F4-4C59-4685-855C-17F010FF9820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E6D099-0C42-4224-A3A4-E5F88DA30155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3C04F-95A3-4FFC-B99A-8274DD7F0A6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524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5777AE-7095-440F-98E2-16A10E78FABD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AB97B-8EC2-4B7C-AD5E-AC097B66BAE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9814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81E212-FDA3-4F17-8A85-773EDF333EB6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F6DCB0-AFE0-4684-82C3-9310798FBAB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34471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olo, clip multimedi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risorsa multimediale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47CBB-0B6E-488E-9CAC-49925771BD25}" type="datetimeFigureOut">
              <a:rPr lang="it-IT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05EB5-2C0E-4CAF-BD79-79049D0025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7D5C60-0129-4C31-A195-AF51D3F40BCB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83D5E-58BB-4B81-9061-E22A2C7C22D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728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7014D8-D058-4EAB-A822-A979AB7DB5D0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E21FD-A1F7-499E-B3FF-587BB27939A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341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11EE11-EA34-447A-B2C3-3E3A7297E081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0489D-315B-41EC-920C-4F6009DC499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1817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EFA52D-02EC-469A-9F6F-E9C6C2EAF0D4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3DEA49-54A2-4B23-B471-C1AAB0DB332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6368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3A3E3D-0A8B-4335-AE4F-B909B9536F81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8A37E-5924-4EF0-A1FA-B19F937BA9F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058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E46980-FA1E-4E8F-AEC3-2E9D8388C2CC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49360-592A-487F-B82C-2734325563F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818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80EC5-F50E-43C8-B696-C140A3E94B44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FC9A2-8997-45C8-B055-5AB30192A4A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2807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C664A-81B3-4701-9293-1C82B230D4D3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3C6E1-5060-422B-A9C4-94DDCBB4638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2488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81E212-FDA3-4F17-8A85-773EDF333EB6}" type="datetimeFigureOut">
              <a:rPr lang="it-IT" smtClean="0"/>
              <a:pPr>
                <a:defRPr/>
              </a:pPr>
              <a:t>01/05/2016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F6DCB0-AFE0-4684-82C3-9310798FBAB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5113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nzu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195736" y="260648"/>
            <a:ext cx="4826000" cy="37465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0" y="3349347"/>
            <a:ext cx="9341424" cy="47397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 </a:t>
            </a:r>
            <a:r>
              <a:rPr lang="it-IT" sz="4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IL TUO PENSIERO CONTRO LE MAFIE”</a:t>
            </a:r>
          </a:p>
          <a:p>
            <a:pPr algn="ctr"/>
            <a:r>
              <a:rPr lang="it-IT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Laboratorio sulla legalità</a:t>
            </a:r>
          </a:p>
          <a:p>
            <a:pPr algn="ctr"/>
            <a:r>
              <a:rPr lang="it-IT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“Media e mafie”</a:t>
            </a:r>
          </a:p>
          <a:p>
            <a:pPr algn="ctr"/>
            <a:r>
              <a:rPr lang="it-IT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2°D 2015/2016</a:t>
            </a:r>
          </a:p>
          <a:p>
            <a:pPr algn="ctr"/>
            <a:r>
              <a:rPr lang="it-IT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</a:t>
            </a:r>
          </a:p>
          <a:p>
            <a:pPr algn="ctr"/>
            <a:endParaRPr lang="it-IT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Rocco Hunt   Nu juorno buono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3E3DB"/>
            </a:gs>
            <a:gs pos="0">
              <a:schemeClr val="accent5"/>
            </a:gs>
            <a:gs pos="0">
              <a:schemeClr val="accent5"/>
            </a:gs>
            <a:gs pos="0">
              <a:schemeClr val="accent5">
                <a:lumMod val="50000"/>
              </a:schemeClr>
            </a:gs>
            <a:gs pos="0">
              <a:schemeClr val="accent5"/>
            </a:gs>
            <a:gs pos="100000">
              <a:schemeClr val="accent5">
                <a:lumMod val="75000"/>
              </a:schemeClr>
            </a:gs>
            <a:gs pos="0">
              <a:schemeClr val="accent5"/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maf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432" y="3717032"/>
            <a:ext cx="3594298" cy="2232248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2657" y="1484784"/>
            <a:ext cx="8529549" cy="3057704"/>
          </a:xfrm>
        </p:spPr>
        <p:txBody>
          <a:bodyPr/>
          <a:lstStyle/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 </a:t>
            </a:r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23528" y="548680"/>
            <a:ext cx="85037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Bodoni MT" pitchFamily="18" charset="0"/>
              </a:rPr>
              <a:t>Abbiamo voluto dare innanzitutto spazio ai pensieri di coloro che la mafia l’hanno combattuto a costo della propria vita; affinché  nessuno dimentichi il sacrificio di questi grandi uomini dimostrando che essa non è invincibile.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</p:spTree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6264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it-IT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Combattiamo la mafia in nome di coloro che sono morti e verso i quali abbiamo un grande debito…</a:t>
            </a:r>
          </a:p>
          <a:p>
            <a:pPr marL="0" indent="0">
              <a:buNone/>
            </a:pPr>
            <a:r>
              <a:rPr lang="it-IT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         Federica </a:t>
            </a:r>
            <a:r>
              <a:rPr lang="it-IT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musci</a:t>
            </a:r>
            <a:endParaRPr lang="it-IT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>
              <a:buNone/>
            </a:pPr>
            <a:endParaRPr lang="it-IT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L’omertà è un peso nella coscienza che va cancellato non tacendo.</a:t>
            </a:r>
          </a:p>
          <a:p>
            <a:pPr marL="0" indent="0">
              <a:buNone/>
            </a:pPr>
            <a:r>
              <a:rPr lang="it-IT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Miriana Cattedra </a:t>
            </a:r>
          </a:p>
          <a:p>
            <a:pPr marL="0" indent="0">
              <a:buNone/>
            </a:pPr>
            <a:endParaRPr lang="it-IT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Abbattiamo il muro dell’omertà e sconfiggiamo la mafia.</a:t>
            </a:r>
          </a:p>
          <a:p>
            <a:pPr marL="0" indent="0">
              <a:buNone/>
            </a:pPr>
            <a:r>
              <a:rPr lang="it-IT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                 Erika Alfano</a:t>
            </a:r>
          </a:p>
          <a:p>
            <a:pPr marL="0" indent="0">
              <a:buNone/>
            </a:pPr>
            <a:endParaRPr lang="it-IT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064565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268760"/>
            <a:ext cx="8003232" cy="406531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it-IT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it-IT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39552" y="2780928"/>
            <a:ext cx="872427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88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Diciamo</a:t>
            </a:r>
          </a:p>
          <a:p>
            <a:pPr algn="ctr"/>
            <a:r>
              <a:rPr lang="it-IT" sz="88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no alla mafia </a:t>
            </a:r>
          </a:p>
        </p:txBody>
      </p:sp>
      <p:pic>
        <p:nvPicPr>
          <p:cNvPr id="1026" name="Picture 2" descr="C:\Users\user\Desktop\no alla maf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340768"/>
            <a:ext cx="3274690" cy="1765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5489837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1"/>
      <p:bldP spid="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93096"/>
          </a:xfrm>
        </p:spPr>
        <p:txBody>
          <a:bodyPr/>
          <a:lstStyle/>
          <a:p>
            <a:pPr algn="ctr">
              <a:buNone/>
            </a:pP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Realizzato dalla classe 2^D coordinata dalla prof.ssa </a:t>
            </a:r>
            <a:r>
              <a:rPr lang="it-IT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Labbe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Gabriella</a:t>
            </a:r>
          </a:p>
          <a:p>
            <a:pPr>
              <a:buNone/>
            </a:pP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buNone/>
            </a:pP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</a:t>
            </a:r>
            <a:r>
              <a:rPr lang="it-IT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I.P.S.S.S.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Lilla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dirty="0"/>
          </a:p>
        </p:txBody>
      </p:sp>
      <p:pic>
        <p:nvPicPr>
          <p:cNvPr id="2" name="Alessandra Amoroso   Amore puro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6083" name="Picture 4" descr="propp 37 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539552" y="1556792"/>
            <a:ext cx="7780466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lotta alla mafia deve</a:t>
            </a:r>
          </a:p>
          <a:p>
            <a:pPr algn="ctr"/>
            <a:r>
              <a:rPr lang="it-IT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Essere innanzitutto un</a:t>
            </a:r>
          </a:p>
          <a:p>
            <a:pPr algn="ctr"/>
            <a:r>
              <a:rPr lang="it-IT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movimento</a:t>
            </a:r>
          </a:p>
          <a:p>
            <a:pPr algn="ctr"/>
            <a:r>
              <a:rPr lang="it-IT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culturale che abitui tutti a sentire la bellezza del fresco profumo della </a:t>
            </a:r>
            <a:r>
              <a:rPr lang="it-IT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libertà…</a:t>
            </a:r>
            <a:endParaRPr lang="it-IT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it-IT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(Paolo Borsellino)</a:t>
            </a:r>
          </a:p>
        </p:txBody>
      </p:sp>
    </p:spTree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6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pic>
        <p:nvPicPr>
          <p:cNvPr id="4" name="Segnaposto contenuto 3" descr="10_p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251520"/>
            <a:ext cx="9627642" cy="7870971"/>
          </a:xfr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3500000" scaled="0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5" name="Rettangolo 4"/>
          <p:cNvSpPr/>
          <p:nvPr/>
        </p:nvSpPr>
        <p:spPr>
          <a:xfrm>
            <a:off x="143000" y="1484784"/>
            <a:ext cx="900100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Se la gioventù le negherà il consenso, anche l’onnipotente e misteriosa mafia svanirà come un incubo</a:t>
            </a:r>
          </a:p>
          <a:p>
            <a:pPr algn="ctr"/>
            <a:r>
              <a:rPr lang="it-IT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(Paolo Borsellino)</a:t>
            </a:r>
            <a:endParaRPr lang="it-IT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  <a:p>
            <a:pPr algn="ctr"/>
            <a:endParaRPr lang="it-IT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  <a:p>
            <a:pPr algn="ctr"/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Segnaposto contenuto 3" descr="13_p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40768"/>
            <a:ext cx="4796234" cy="3958022"/>
          </a:xfrm>
        </p:spPr>
      </p:pic>
      <p:sp>
        <p:nvSpPr>
          <p:cNvPr id="6" name="Rettangolo 5"/>
          <p:cNvSpPr/>
          <p:nvPr/>
        </p:nvSpPr>
        <p:spPr>
          <a:xfrm>
            <a:off x="4788024" y="404665"/>
            <a:ext cx="4139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"Parlare ai giovani, alla gente, raccontare chi sono e come si arricchiscono i mafiosi fa parte dei doveri di un giudice. Senza una nuova coscienza, noi, da soli, non ce la faremo mai".</a:t>
            </a:r>
            <a:r>
              <a:rPr lang="it-IT" dirty="0"/>
              <a:t> </a:t>
            </a:r>
            <a:r>
              <a:rPr lang="it-IT" b="1" dirty="0"/>
              <a:t>Rocco Chinnici</a:t>
            </a:r>
            <a:endParaRPr lang="it-IT" dirty="0"/>
          </a:p>
        </p:txBody>
      </p:sp>
    </p:spTree>
  </p:cSld>
  <p:clrMapOvr>
    <a:masterClrMapping/>
  </p:clrMapOvr>
  <p:transition spd="med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armelo\Desktop\disegni e testi su pensa\guttuso\6_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768802" cy="496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2" y="4819471"/>
            <a:ext cx="78488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sz="2400" i="1" dirty="0">
                <a:latin typeface="Forte" pitchFamily="66" charset="0"/>
              </a:rPr>
              <a:t>“</a:t>
            </a:r>
            <a:r>
              <a:rPr lang="it-IT" sz="2400" dirty="0">
                <a:solidFill>
                  <a:schemeClr val="folHlink"/>
                </a:solidFill>
                <a:latin typeface="Arial Black" pitchFamily="34" charset="0"/>
              </a:rPr>
              <a:t>Bisogna liberarsi da questa catena feroce dell’omertà che è uno dei fenomeni sui quali si basa la potenza </a:t>
            </a:r>
            <a:r>
              <a:rPr lang="it-IT" sz="2400" dirty="0" err="1">
                <a:solidFill>
                  <a:schemeClr val="folHlink"/>
                </a:solidFill>
                <a:latin typeface="Arial Black" pitchFamily="34" charset="0"/>
              </a:rPr>
              <a:t>mafiosa…</a:t>
            </a:r>
            <a:r>
              <a:rPr lang="it-IT" sz="2400" dirty="0">
                <a:solidFill>
                  <a:schemeClr val="folHlink"/>
                </a:solidFill>
                <a:latin typeface="Arial Black" pitchFamily="34" charset="0"/>
              </a:rPr>
              <a:t>” </a:t>
            </a:r>
          </a:p>
          <a:p>
            <a:r>
              <a:rPr lang="it-IT" sz="2400" b="1" dirty="0">
                <a:solidFill>
                  <a:schemeClr val="folHlink"/>
                </a:solidFill>
                <a:latin typeface="Arial Black" pitchFamily="34" charset="0"/>
              </a:rPr>
              <a:t> Paolo Borsellino</a:t>
            </a:r>
            <a:endParaRPr lang="it-IT" sz="2400" dirty="0">
              <a:solidFill>
                <a:schemeClr val="folHlink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4D484">
                <a:alpha val="0"/>
              </a:srgbClr>
            </a:gs>
            <a:gs pos="100000">
              <a:srgbClr val="71623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201135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4000" dirty="0"/>
              <a:t>·  </a:t>
            </a:r>
            <a:r>
              <a:rPr lang="it-IT" sz="3520" i="1" dirty="0">
                <a:solidFill>
                  <a:schemeClr val="tx1">
                    <a:lumMod val="75000"/>
                    <a:lumOff val="25000"/>
                  </a:scheme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E9B1"/>
                    </a:outerShdw>
                  </a:cont>
                  <a:cont type="tree" name="">
                    <a:effect ref="fillLine"/>
                    <a:outerShdw dist="38100" dir="2700000" algn="tl">
                      <a:srgbClr val="927F4F"/>
                    </a:outerShdw>
                  </a:cont>
                  <a:effect ref="fillLine"/>
                </a:effectDag>
                <a:latin typeface="Monotype Corsiva" pitchFamily="66" charset="0"/>
              </a:rPr>
              <a:t>E' normale che esista la paura, in ogni uomo, l'importante è che sia accompagnata dal coraggio. Non bisogna lasciarsi sopraffare dalla paura, altrimenti diventa un ostacolo che impedisce di andare avanti.</a:t>
            </a:r>
            <a:r>
              <a:rPr lang="it-IT" sz="35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7170" name="Picture 2" descr="C:\Users\user\Desktop\mafi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56992"/>
            <a:ext cx="3577026" cy="258792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624"/>
            <a:ext cx="9109322" cy="68133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3528" y="505669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Questo posto non deve </a:t>
            </a:r>
            <a:r>
              <a:rPr lang="it-IT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morire…</a:t>
            </a:r>
            <a:endParaRPr lang="it-IT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4437112"/>
            <a:ext cx="640871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violenza è stata sempre il metodo di chi non ha cervello.</a:t>
            </a:r>
          </a:p>
        </p:txBody>
      </p:sp>
    </p:spTree>
    <p:extLst>
      <p:ext uri="{BB962C8B-B14F-4D97-AF65-F5344CB8AC3E}">
        <p14:creationId xmlns:p14="http://schemas.microsoft.com/office/powerpoint/2010/main" xmlns="" val="649336907"/>
      </p:ext>
    </p:extLst>
  </p:cSld>
  <p:clrMapOvr>
    <a:masterClrMapping/>
  </p:clrMapOvr>
  <p:transition spd="slow" advClick="0" advTm="1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d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8620125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84213" y="684213"/>
            <a:ext cx="7416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1800" dirty="0">
                <a:latin typeface="Arial" charset="0"/>
              </a:rPr>
              <a:t>“</a:t>
            </a:r>
            <a:r>
              <a:rPr lang="it-IT" sz="1800" dirty="0">
                <a:solidFill>
                  <a:srgbClr val="009900"/>
                </a:solidFill>
                <a:latin typeface="Arial" charset="0"/>
              </a:rPr>
              <a:t>Ci sono stati uomini che hanno continuato nonostante intorno fosse tutto bruciato perché in fondo questa vita non ha significato se hai una bomba o un fucile puntato…”																			Fabrizio Moro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5184775"/>
            <a:ext cx="8640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1800">
                <a:latin typeface="Arial" charset="0"/>
              </a:rPr>
              <a:t> </a:t>
            </a:r>
            <a:r>
              <a:rPr lang="it-IT" sz="2000" i="1">
                <a:solidFill>
                  <a:srgbClr val="CC0000"/>
                </a:solidFill>
                <a:latin typeface="Arial" charset="0"/>
              </a:rPr>
              <a:t>“Nonostante l’orizzonte della morte della mafia, verso cui  corro tutti i giorni è un orizzonte utopico, continuerò finché non emetterò l’ultimo respiro.”</a:t>
            </a:r>
            <a:r>
              <a:rPr lang="it-IT" sz="2000">
                <a:solidFill>
                  <a:srgbClr val="CC0000"/>
                </a:solidFill>
                <a:latin typeface="Arial" charset="0"/>
              </a:rPr>
              <a:t> (</a:t>
            </a:r>
            <a:r>
              <a:rPr lang="it-IT" sz="2000" b="1">
                <a:solidFill>
                  <a:srgbClr val="CC0000"/>
                </a:solidFill>
                <a:latin typeface="Arial" charset="0"/>
              </a:rPr>
              <a:t>Giovanni Falcon</a:t>
            </a:r>
            <a:r>
              <a:rPr lang="it-IT" sz="2000">
                <a:solidFill>
                  <a:srgbClr val="CC0000"/>
                </a:solidFill>
                <a:latin typeface="Arial" charset="0"/>
              </a:rPr>
              <a:t>e)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323850" y="188913"/>
            <a:ext cx="8002588" cy="399097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2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Gli </a:t>
            </a:r>
            <a:r>
              <a:rPr lang="it-IT" sz="3200" i="1" dirty="0">
                <a:solidFill>
                  <a:schemeClr val="accent1"/>
                </a:solidFill>
                <a:latin typeface="Lucida Sans" pitchFamily="34" charset="0"/>
              </a:rPr>
              <a:t>uomini</a:t>
            </a:r>
            <a:r>
              <a:rPr lang="it-IT" sz="32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 passano, le idee restano. Restano le loro tensioni morali e continueranno a camminare sulle gambe di altri uomini.</a:t>
            </a:r>
            <a:br>
              <a:rPr lang="it-IT" sz="32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</a:br>
            <a:r>
              <a:rPr lang="it-IT" sz="32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 In Sicilia la mafia colpisce i servitori dello Stato che lo Stato non </a:t>
            </a:r>
            <a:r>
              <a:rPr lang="it-IT" sz="32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è</a:t>
            </a:r>
            <a:r>
              <a:rPr lang="it-IT" sz="32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 riuscito a proteggere. </a:t>
            </a:r>
            <a:br>
              <a:rPr lang="it-IT" sz="32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</a:br>
            <a:endParaRPr lang="it-IT" sz="3200" i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pic>
        <p:nvPicPr>
          <p:cNvPr id="4" name="Segnaposto contenuto 3" descr="falconeborsellin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051720" y="3861048"/>
            <a:ext cx="4968552" cy="2808312"/>
          </a:xfrm>
        </p:spPr>
      </p:pic>
    </p:spTree>
    <p:custDataLst>
      <p:tags r:id="rId1"/>
    </p:custDataLst>
  </p:cSld>
  <p:clrMapOvr>
    <a:masterClrMapping/>
  </p:clrMapOvr>
  <p:transition spd="slow" advTm="1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10716</TotalTime>
  <Words>384</Words>
  <Application>Microsoft Office PowerPoint</Application>
  <PresentationFormat>Presentazione su schermo (4:3)</PresentationFormat>
  <Paragraphs>42</Paragraphs>
  <Slides>13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·  E' normale che esista la paura, in ogni uomo, l'importante è che sia accompagnata dal coraggio. Non bisogna lasciarsi sopraffare dalla paura, altrimenti diventa un ostacolo che impedisce di andare avanti. </vt:lpstr>
      <vt:lpstr>Diapositiva 7</vt:lpstr>
      <vt:lpstr>Diapositiva 8</vt:lpstr>
      <vt:lpstr>Gli uomini passano, le idee restano. Restano le loro tensioni morali e continueranno a camminare sulle gambe di altri uomini.  In Sicilia la mafia colpisce i servitori dello Stato che lo Stato non è riuscito a proteggere.  </vt:lpstr>
      <vt:lpstr>Diapositiva 10</vt:lpstr>
      <vt:lpstr>Diapositiva 11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SICILIA</dc:title>
  <dc:creator>Carmelo</dc:creator>
  <cp:lastModifiedBy>user</cp:lastModifiedBy>
  <cp:revision>466</cp:revision>
  <dcterms:created xsi:type="dcterms:W3CDTF">2008-09-06T21:03:37Z</dcterms:created>
  <dcterms:modified xsi:type="dcterms:W3CDTF">2016-05-01T08:10:40Z</dcterms:modified>
</cp:coreProperties>
</file>