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57" r:id="rId4"/>
    <p:sldId id="258" r:id="rId5"/>
    <p:sldId id="260" r:id="rId6"/>
    <p:sldId id="261" r:id="rId7"/>
    <p:sldId id="262" r:id="rId8"/>
    <p:sldId id="263" r:id="rId9"/>
    <p:sldId id="264" r:id="rId10"/>
    <p:sldId id="275" r:id="rId11"/>
    <p:sldId id="281" r:id="rId12"/>
    <p:sldId id="278" r:id="rId13"/>
    <p:sldId id="276" r:id="rId14"/>
    <p:sldId id="277" r:id="rId15"/>
    <p:sldId id="266" r:id="rId16"/>
    <p:sldId id="267" r:id="rId17"/>
    <p:sldId id="268" r:id="rId18"/>
    <p:sldId id="270" r:id="rId19"/>
    <p:sldId id="271" r:id="rId20"/>
    <p:sldId id="272" r:id="rId21"/>
    <p:sldId id="273" r:id="rId22"/>
    <p:sldId id="274" r:id="rId23"/>
    <p:sldId id="279" r:id="rId24"/>
    <p:sldId id="280"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04" autoAdjust="0"/>
    <p:restoredTop sz="94625" autoAdjust="0"/>
  </p:normalViewPr>
  <p:slideViewPr>
    <p:cSldViewPr>
      <p:cViewPr varScale="1">
        <p:scale>
          <a:sx n="67" d="100"/>
          <a:sy n="67" d="100"/>
        </p:scale>
        <p:origin x="-918" y="-108"/>
      </p:cViewPr>
      <p:guideLst>
        <p:guide orient="horz" pos="2160"/>
        <p:guide pos="2880"/>
      </p:guideLst>
    </p:cSldViewPr>
  </p:slideViewPr>
  <p:outlineViewPr>
    <p:cViewPr>
      <p:scale>
        <a:sx n="33" d="100"/>
        <a:sy n="33" d="100"/>
      </p:scale>
      <p:origin x="53" y="271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D96065B-4016-4E5A-B7A8-54A4FA533FCA}" type="datetimeFigureOut">
              <a:rPr lang="it-IT" smtClean="0"/>
              <a:pPr/>
              <a:t>01/05/2016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122A05B-087E-46D8-9A6D-C80C93E9A70B}" type="slidenum">
              <a:rPr lang="it-IT" smtClean="0"/>
              <a:pPr/>
              <a:t>‹N›</a:t>
            </a:fld>
            <a:endParaRPr lang="it-IT" dirty="0"/>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36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6065B-4016-4E5A-B7A8-54A4FA533FCA}" type="datetimeFigureOut">
              <a:rPr lang="it-IT" smtClean="0"/>
              <a:pPr/>
              <a:t>01/05/2016</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2A05B-087E-46D8-9A6D-C80C93E9A70B}"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340768"/>
            <a:ext cx="8424936" cy="3600401"/>
          </a:xfrm>
        </p:spPr>
        <p:txBody>
          <a:bodyPr>
            <a:noAutofit/>
          </a:bodyPr>
          <a:lstStyle/>
          <a:p>
            <a:r>
              <a:rPr lang="it-IT" dirty="0">
                <a:latin typeface="Blackadder ITC" pitchFamily="82" charset="0"/>
              </a:rPr>
              <a:t>Progetto sulla legalità «Media e Mafie» </a:t>
            </a:r>
            <a:br>
              <a:rPr lang="it-IT" dirty="0">
                <a:latin typeface="Blackadder ITC" pitchFamily="82" charset="0"/>
              </a:rPr>
            </a:br>
            <a:r>
              <a:rPr lang="it-IT" dirty="0">
                <a:latin typeface="Blackadder ITC" pitchFamily="82" charset="0"/>
              </a:rPr>
              <a:t>A cura dell’associazione</a:t>
            </a:r>
            <a:br>
              <a:rPr lang="it-IT" dirty="0">
                <a:latin typeface="Blackadder ITC" pitchFamily="82" charset="0"/>
              </a:rPr>
            </a:br>
            <a:r>
              <a:rPr lang="it-IT" dirty="0">
                <a:latin typeface="Blackadder ITC" pitchFamily="82" charset="0"/>
              </a:rPr>
              <a:t>«Antonio Caponnetto»</a:t>
            </a:r>
            <a:br>
              <a:rPr lang="it-IT" dirty="0">
                <a:latin typeface="Blackadder ITC" pitchFamily="82" charset="0"/>
              </a:rPr>
            </a:br>
            <a:r>
              <a:rPr lang="it-IT" dirty="0">
                <a:latin typeface="Blackadder ITC" pitchFamily="82" charset="0"/>
              </a:rPr>
              <a:t>Docente referente: Prof.ssa Gabriella Labbe</a:t>
            </a:r>
            <a:br>
              <a:rPr lang="it-IT" dirty="0">
                <a:latin typeface="Blackadder ITC" pitchFamily="82" charset="0"/>
              </a:rPr>
            </a:br>
            <a:r>
              <a:rPr lang="it-IT" dirty="0">
                <a:latin typeface="Blackadder ITC" pitchFamily="82" charset="0"/>
              </a:rPr>
              <a:t>Esperto: Prof.re Anton Giulio Mancino</a:t>
            </a:r>
          </a:p>
        </p:txBody>
      </p:sp>
    </p:spTree>
  </p:cSld>
  <p:clrMapOvr>
    <a:masterClrMapping/>
  </p:clrMapOvr>
  <p:transition spd="slow" advTm="5000">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147248" cy="922114"/>
          </a:xfrm>
        </p:spPr>
        <p:txBody>
          <a:bodyPr>
            <a:noAutofit/>
          </a:bodyPr>
          <a:lstStyle/>
          <a:p>
            <a:r>
              <a:rPr lang="it-IT" sz="7200" dirty="0">
                <a:latin typeface="Blackadder ITC" pitchFamily="82" charset="0"/>
              </a:rPr>
              <a:t>La Siciliana Ribelle..</a:t>
            </a:r>
          </a:p>
        </p:txBody>
      </p:sp>
      <p:sp>
        <p:nvSpPr>
          <p:cNvPr id="3" name="Segnaposto contenuto 2"/>
          <p:cNvSpPr>
            <a:spLocks noGrp="1"/>
          </p:cNvSpPr>
          <p:nvPr>
            <p:ph idx="1"/>
          </p:nvPr>
        </p:nvSpPr>
        <p:spPr>
          <a:xfrm>
            <a:off x="395536" y="1340768"/>
            <a:ext cx="8229600" cy="4525963"/>
          </a:xfrm>
        </p:spPr>
        <p:txBody>
          <a:bodyPr>
            <a:normAutofit fontScale="77500" lnSpcReduction="20000"/>
          </a:bodyPr>
          <a:lstStyle/>
          <a:p>
            <a:pPr algn="ctr">
              <a:buNone/>
            </a:pPr>
            <a:r>
              <a:rPr lang="it-IT" dirty="0"/>
              <a:t>     </a:t>
            </a:r>
            <a:r>
              <a:rPr lang="it-IT" sz="3300" dirty="0">
                <a:latin typeface="Britannic Bold" pitchFamily="34" charset="0"/>
              </a:rPr>
              <a:t>Rita Mancuso è la figlia di un boss mafioso molto rispettato, Don Michele Mancuso. Il giorno della sua prima comunione assiste all'assassinio del padre. Anni dopo, quando Rita aveva 17 anni, anche suo fratello Carmelo verrà ucciso. Decise di vendicarsi degli omicidi, si reca alla procura di Palermo portando con sé, come prove, i diari che aveva scrupolosamente annotato sin da bambina con l'intento di fare arrestare gli assassini del padre e del fratello: da quel momento Rita diventa una testimone fondamentale per le indagini già in corso da tempo, ma è anche sulla lista di persone da uccidere. </a:t>
            </a:r>
            <a:r>
              <a:rPr lang="it-IT" dirty="0"/>
              <a:t/>
            </a:r>
            <a:br>
              <a:rPr lang="it-IT" dirty="0"/>
            </a:br>
            <a:endParaRPr lang="it-IT" dirty="0">
              <a:latin typeface="Britannic Bold" pitchFamily="34" charset="0"/>
            </a:endParaRPr>
          </a:p>
        </p:txBody>
      </p:sp>
    </p:spTree>
  </p:cSld>
  <p:clrMapOvr>
    <a:masterClrMapping/>
  </p:clrMapOvr>
  <p:transition spd="slow" advTm="25000">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carmelo-galatin-in-una-foto-dal-film-la-siciliana-ribelle-171619.jpg"/>
          <p:cNvPicPr>
            <a:picLocks noGrp="1" noChangeAspect="1"/>
          </p:cNvPicPr>
          <p:nvPr>
            <p:ph idx="1"/>
          </p:nvPr>
        </p:nvPicPr>
        <p:blipFill>
          <a:blip r:embed="rId2" cstate="print"/>
          <a:stretch>
            <a:fillRect/>
          </a:stretch>
        </p:blipFill>
        <p:spPr>
          <a:xfrm>
            <a:off x="1259632" y="1124744"/>
            <a:ext cx="6706692" cy="5030019"/>
          </a:xfrm>
        </p:spPr>
      </p:pic>
    </p:spTree>
  </p:cSld>
  <p:clrMapOvr>
    <a:masterClrMapping/>
  </p:clrMapOvr>
  <p:transition spd="slow" advTm="3000">
    <p:spli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icilianaribelle_246329a.jpg"/>
          <p:cNvPicPr>
            <a:picLocks noGrp="1" noChangeAspect="1"/>
          </p:cNvPicPr>
          <p:nvPr>
            <p:ph idx="1"/>
          </p:nvPr>
        </p:nvPicPr>
        <p:blipFill>
          <a:blip r:embed="rId2" cstate="print"/>
          <a:stretch>
            <a:fillRect/>
          </a:stretch>
        </p:blipFill>
        <p:spPr>
          <a:xfrm>
            <a:off x="1115616" y="980728"/>
            <a:ext cx="7204640" cy="4824536"/>
          </a:xfrm>
        </p:spPr>
      </p:pic>
    </p:spTree>
  </p:cSld>
  <p:clrMapOvr>
    <a:masterClrMapping/>
  </p:clrMapOvr>
  <p:transition spd="slow" advTm="3000">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476672"/>
            <a:ext cx="8363272" cy="5649491"/>
          </a:xfrm>
        </p:spPr>
        <p:txBody>
          <a:bodyPr>
            <a:normAutofit fontScale="70000" lnSpcReduction="20000"/>
          </a:bodyPr>
          <a:lstStyle/>
          <a:p>
            <a:pPr algn="ctr">
              <a:buNone/>
            </a:pPr>
            <a:r>
              <a:rPr lang="it-IT" dirty="0">
                <a:latin typeface="Britannic Bold" pitchFamily="34" charset="0"/>
              </a:rPr>
              <a:t>     </a:t>
            </a:r>
            <a:r>
              <a:rPr lang="it-IT" sz="3700" dirty="0">
                <a:latin typeface="Britannic Bold" pitchFamily="34" charset="0"/>
              </a:rPr>
              <a:t>Grazie al suo prezioso aiuto, la polizia cattura le persone da lei accusate e da tempo ricercate. Ma quando crede che tutto stia andando per il meglio, il giudice Borsellino, il giudice che aveva seguito il suo caso fin dall'inizio, viene ucciso dall'esplosione di un'autobomba.</a:t>
            </a:r>
            <a:br>
              <a:rPr lang="it-IT" sz="3700" dirty="0">
                <a:latin typeface="Britannic Bold" pitchFamily="34" charset="0"/>
              </a:rPr>
            </a:br>
            <a:r>
              <a:rPr lang="it-IT" sz="3700" dirty="0">
                <a:latin typeface="Britannic Bold" pitchFamily="34" charset="0"/>
              </a:rPr>
              <a:t>Rita, nello sconforto della sua solitudine e nell’abbandono, contro le normative di massima segretezza che avrebbe dovuto rispettare, chiama il fidanzato Vito che aveva lasciato in Sicilia, rivelando la sua posizione. Ma quando, parlando con lui, capisce che l'unica via d'uscita per lei verso una vita normale è quella di ritrattare tutto in modo da fare scarcerare i mafiosi, e si getta dal balcone. Alla morte di Rita, la madre, che la ripudiò per quello che aveva fatto, distrusse la lapide a martellate.</a:t>
            </a:r>
          </a:p>
          <a:p>
            <a:endParaRPr lang="it-IT" sz="3800" dirty="0"/>
          </a:p>
        </p:txBody>
      </p:sp>
    </p:spTree>
  </p:cSld>
  <p:clrMapOvr>
    <a:masterClrMapping/>
  </p:clrMapOvr>
  <p:transition spd="slow" advTm="28000">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download (2).jpg"/>
          <p:cNvPicPr>
            <a:picLocks noGrp="1" noChangeAspect="1"/>
          </p:cNvPicPr>
          <p:nvPr>
            <p:ph idx="1"/>
          </p:nvPr>
        </p:nvPicPr>
        <p:blipFill>
          <a:blip r:embed="rId2" cstate="print"/>
          <a:stretch>
            <a:fillRect/>
          </a:stretch>
        </p:blipFill>
        <p:spPr>
          <a:xfrm>
            <a:off x="1115616" y="980728"/>
            <a:ext cx="7141778" cy="4752528"/>
          </a:xfrm>
        </p:spPr>
      </p:pic>
    </p:spTree>
  </p:cSld>
  <p:clrMapOvr>
    <a:masterClrMapping/>
  </p:clrMapOvr>
  <p:transition spd="slow" advTm="3000">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0473888">
            <a:off x="-421932" y="805205"/>
            <a:ext cx="6912768" cy="2049154"/>
          </a:xfrm>
        </p:spPr>
        <p:txBody>
          <a:bodyPr>
            <a:normAutofit/>
          </a:bodyPr>
          <a:lstStyle/>
          <a:p>
            <a:r>
              <a:rPr lang="it-IT" sz="8000" dirty="0">
                <a:latin typeface="Blackadder ITC" pitchFamily="82" charset="0"/>
              </a:rPr>
              <a:t>Rita </a:t>
            </a:r>
            <a:r>
              <a:rPr lang="it-IT" sz="8000" dirty="0" err="1">
                <a:latin typeface="Blackadder ITC" pitchFamily="82" charset="0"/>
              </a:rPr>
              <a:t>Atria</a:t>
            </a:r>
            <a:endParaRPr lang="it-IT" sz="8000" dirty="0">
              <a:latin typeface="Blackadder ITC" pitchFamily="82" charset="0"/>
            </a:endParaRPr>
          </a:p>
        </p:txBody>
      </p:sp>
      <p:pic>
        <p:nvPicPr>
          <p:cNvPr id="4" name="Immagine 3" descr="Immagine3.jpg"/>
          <p:cNvPicPr>
            <a:picLocks noChangeAspect="1"/>
          </p:cNvPicPr>
          <p:nvPr/>
        </p:nvPicPr>
        <p:blipFill>
          <a:blip r:embed="rId2" cstate="print"/>
          <a:stretch>
            <a:fillRect/>
          </a:stretch>
        </p:blipFill>
        <p:spPr>
          <a:xfrm>
            <a:off x="5220072" y="1700808"/>
            <a:ext cx="3240360" cy="4396412"/>
          </a:xfrm>
          <a:prstGeom prst="rect">
            <a:avLst/>
          </a:prstGeom>
        </p:spPr>
      </p:pic>
    </p:spTree>
  </p:cSld>
  <p:clrMapOvr>
    <a:masterClrMapping/>
  </p:clrMapOvr>
  <p:transition spd="slow" advTm="5000">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99592" y="1052736"/>
            <a:ext cx="7488832" cy="4968552"/>
          </a:xfrm>
        </p:spPr>
        <p:txBody>
          <a:bodyPr>
            <a:normAutofit/>
          </a:bodyPr>
          <a:lstStyle/>
          <a:p>
            <a:r>
              <a:rPr lang="it-IT" dirty="0">
                <a:solidFill>
                  <a:schemeClr val="tx1"/>
                </a:solidFill>
                <a:latin typeface="Britannic Bold" pitchFamily="34" charset="0"/>
              </a:rPr>
              <a:t>La verità potrebbe vincere sulla mafia solo se noi lo vogliamo. Se noi denunciamo questi atti la sconfiggeremo. Come dice Rita </a:t>
            </a:r>
            <a:r>
              <a:rPr lang="it-IT" dirty="0" err="1">
                <a:solidFill>
                  <a:schemeClr val="tx1"/>
                </a:solidFill>
                <a:latin typeface="Britannic Bold" pitchFamily="34" charset="0"/>
              </a:rPr>
              <a:t>Atria</a:t>
            </a:r>
            <a:r>
              <a:rPr lang="it-IT" dirty="0">
                <a:solidFill>
                  <a:schemeClr val="tx1"/>
                </a:solidFill>
                <a:latin typeface="Britannic Bold" pitchFamily="34" charset="0"/>
              </a:rPr>
              <a:t> però “un mondo onesto non esisterà mai”. Proprio perché la mafia non ci dà il libero pensiero, ma ci induce a pensare il loro volere. </a:t>
            </a:r>
          </a:p>
          <a:p>
            <a:endParaRPr lang="it-IT" dirty="0">
              <a:solidFill>
                <a:schemeClr val="tx1"/>
              </a:solidFill>
              <a:latin typeface="Britannic Bold" pitchFamily="34" charset="0"/>
            </a:endParaRPr>
          </a:p>
        </p:txBody>
      </p:sp>
    </p:spTree>
  </p:cSld>
  <p:clrMapOvr>
    <a:masterClrMapping/>
  </p:clrMapOvr>
  <p:transition spd="slow" advTm="10000">
    <p:strip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magine1.jpg"/>
          <p:cNvPicPr>
            <a:picLocks noGrp="1" noChangeAspect="1"/>
          </p:cNvPicPr>
          <p:nvPr>
            <p:ph idx="1"/>
          </p:nvPr>
        </p:nvPicPr>
        <p:blipFill>
          <a:blip r:embed="rId2" cstate="print"/>
          <a:stretch>
            <a:fillRect/>
          </a:stretch>
        </p:blipFill>
        <p:spPr>
          <a:xfrm>
            <a:off x="827583" y="548680"/>
            <a:ext cx="7579131" cy="5688632"/>
          </a:xfrm>
        </p:spPr>
      </p:pic>
    </p:spTree>
  </p:cSld>
  <p:clrMapOvr>
    <a:masterClrMapping/>
  </p:clrMapOvr>
  <p:transition spd="slow" advTm="3000">
    <p:strip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99592" y="1268760"/>
            <a:ext cx="7488832" cy="4320480"/>
          </a:xfrm>
        </p:spPr>
        <p:txBody>
          <a:bodyPr/>
          <a:lstStyle/>
          <a:p>
            <a:r>
              <a:rPr lang="it-IT" dirty="0">
                <a:solidFill>
                  <a:schemeClr val="tx1">
                    <a:lumMod val="95000"/>
                    <a:lumOff val="5000"/>
                  </a:schemeClr>
                </a:solidFill>
                <a:latin typeface="Britannic Bold" pitchFamily="34" charset="0"/>
              </a:rPr>
              <a:t>Quest’ultima foto rappresenta una delle scene più significative del film “La siciliana ribelle”. Ritrae il padre di Rita </a:t>
            </a:r>
            <a:r>
              <a:rPr lang="it-IT" dirty="0" err="1">
                <a:solidFill>
                  <a:schemeClr val="tx1">
                    <a:lumMod val="95000"/>
                    <a:lumOff val="5000"/>
                  </a:schemeClr>
                </a:solidFill>
                <a:latin typeface="Britannic Bold" pitchFamily="34" charset="0"/>
              </a:rPr>
              <a:t>Atria</a:t>
            </a:r>
            <a:r>
              <a:rPr lang="it-IT" dirty="0">
                <a:solidFill>
                  <a:schemeClr val="tx1">
                    <a:lumMod val="95000"/>
                    <a:lumOff val="5000"/>
                  </a:schemeClr>
                </a:solidFill>
                <a:latin typeface="Britannic Bold" pitchFamily="34" charset="0"/>
              </a:rPr>
              <a:t> che copre gli occhi della figlia davanti ad una scena di sangue e violenza, il suo unico errore è stato coprirli dopo che la figlia aveva già visto quest’orribile scenario.</a:t>
            </a:r>
          </a:p>
        </p:txBody>
      </p:sp>
    </p:spTree>
  </p:cSld>
  <p:clrMapOvr>
    <a:masterClrMapping/>
  </p:clrMapOvr>
  <p:transition spd="slow" advTm="10000">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84a72f7a9592fa5d6ae5c6da3472deb7.png"/>
          <p:cNvPicPr>
            <a:picLocks noChangeAspect="1"/>
          </p:cNvPicPr>
          <p:nvPr/>
        </p:nvPicPr>
        <p:blipFill>
          <a:blip r:embed="rId2" cstate="print"/>
          <a:stretch>
            <a:fillRect/>
          </a:stretch>
        </p:blipFill>
        <p:spPr>
          <a:xfrm>
            <a:off x="323528" y="1196752"/>
            <a:ext cx="8496944" cy="4575278"/>
          </a:xfrm>
          <a:prstGeom prst="rect">
            <a:avLst/>
          </a:prstGeom>
        </p:spPr>
      </p:pic>
    </p:spTree>
  </p:cSld>
  <p:clrMapOvr>
    <a:masterClrMapping/>
  </p:clrMapOvr>
  <p:transition spd="slow" advTm="3000">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332656"/>
            <a:ext cx="8424936" cy="6120679"/>
          </a:xfrm>
        </p:spPr>
        <p:txBody>
          <a:bodyPr>
            <a:normAutofit/>
          </a:bodyPr>
          <a:lstStyle/>
          <a:p>
            <a:r>
              <a:rPr lang="it-IT" sz="9600" dirty="0">
                <a:latin typeface="Blackadder ITC" pitchFamily="82" charset="0"/>
              </a:rPr>
              <a:t>La </a:t>
            </a:r>
            <a:r>
              <a:rPr lang="it-IT" sz="9600" dirty="0" err="1">
                <a:latin typeface="Blackadder ITC" pitchFamily="82" charset="0"/>
              </a:rPr>
              <a:t>mafia…</a:t>
            </a:r>
            <a:endParaRPr lang="it-IT" sz="9600" dirty="0">
              <a:latin typeface="Blackadder ITC" pitchFamily="82" charset="0"/>
            </a:endParaRPr>
          </a:p>
        </p:txBody>
      </p:sp>
    </p:spTree>
  </p:cSld>
  <p:clrMapOvr>
    <a:masterClrMapping/>
  </p:clrMapOvr>
  <p:transition spd="med" advTm="2000">
    <p:pull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67544" y="1772816"/>
            <a:ext cx="8136904" cy="3168352"/>
          </a:xfrm>
        </p:spPr>
        <p:txBody>
          <a:bodyPr>
            <a:normAutofit/>
          </a:bodyPr>
          <a:lstStyle/>
          <a:p>
            <a:r>
              <a:rPr lang="it-IT" dirty="0">
                <a:solidFill>
                  <a:schemeClr val="tx1">
                    <a:lumMod val="95000"/>
                    <a:lumOff val="5000"/>
                  </a:schemeClr>
                </a:solidFill>
                <a:latin typeface="Britannic Bold" pitchFamily="34" charset="0"/>
              </a:rPr>
              <a:t>Come possiamo notare nel film, l’attrice è molto legata al padre, infatti pensa che egli sia un eroe e vuole seguire le sue orme perché non considera il fatto che le azioni che compie siano di cattiveria verso altre famiglie.    </a:t>
            </a:r>
          </a:p>
        </p:txBody>
      </p:sp>
    </p:spTree>
  </p:cSld>
  <p:clrMapOvr>
    <a:masterClrMapping/>
  </p:clrMapOvr>
  <p:transition spd="slow" advTm="8000">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28592083_buccinasco-la-siciliana-ribelle-0.jpg"/>
          <p:cNvPicPr>
            <a:picLocks noGrp="1" noChangeAspect="1"/>
          </p:cNvPicPr>
          <p:nvPr>
            <p:ph idx="1"/>
          </p:nvPr>
        </p:nvPicPr>
        <p:blipFill>
          <a:blip r:embed="rId2" cstate="print"/>
          <a:stretch>
            <a:fillRect/>
          </a:stretch>
        </p:blipFill>
        <p:spPr>
          <a:xfrm>
            <a:off x="755576" y="548680"/>
            <a:ext cx="7560840" cy="5655508"/>
          </a:xfrm>
        </p:spPr>
      </p:pic>
    </p:spTree>
  </p:cSld>
  <p:clrMapOvr>
    <a:masterClrMapping/>
  </p:clrMapOvr>
  <p:transition spd="slow" advTm="3000">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43608" y="1772816"/>
            <a:ext cx="7200800" cy="3384376"/>
          </a:xfrm>
        </p:spPr>
        <p:txBody>
          <a:bodyPr/>
          <a:lstStyle/>
          <a:p>
            <a:r>
              <a:rPr lang="it-IT" dirty="0">
                <a:solidFill>
                  <a:schemeClr val="tx1">
                    <a:lumMod val="95000"/>
                    <a:lumOff val="5000"/>
                  </a:schemeClr>
                </a:solidFill>
                <a:latin typeface="Britannic Bold" pitchFamily="34" charset="0"/>
              </a:rPr>
              <a:t>Nonostante Rita </a:t>
            </a:r>
            <a:r>
              <a:rPr lang="it-IT" dirty="0" err="1">
                <a:solidFill>
                  <a:schemeClr val="tx1">
                    <a:lumMod val="95000"/>
                    <a:lumOff val="5000"/>
                  </a:schemeClr>
                </a:solidFill>
                <a:latin typeface="Britannic Bold" pitchFamily="34" charset="0"/>
              </a:rPr>
              <a:t>Atria</a:t>
            </a:r>
            <a:r>
              <a:rPr lang="it-IT" dirty="0">
                <a:solidFill>
                  <a:schemeClr val="tx1">
                    <a:lumMod val="95000"/>
                    <a:lumOff val="5000"/>
                  </a:schemeClr>
                </a:solidFill>
                <a:latin typeface="Britannic Bold" pitchFamily="34" charset="0"/>
              </a:rPr>
              <a:t> potesse essere “abituata” dinanzi a scenari di violenza, per quanto possa essere “cattivo” il padre, è sempre un grosso dolore la perdita di quello che per lei era un eroe.</a:t>
            </a:r>
          </a:p>
        </p:txBody>
      </p:sp>
    </p:spTree>
  </p:cSld>
  <p:clrMapOvr>
    <a:masterClrMapping/>
  </p:clrMapOvr>
  <p:transition spd="slow" advTm="8000">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l-silenzio-è-mafia.jpg"/>
          <p:cNvPicPr>
            <a:picLocks noGrp="1" noChangeAspect="1"/>
          </p:cNvPicPr>
          <p:nvPr>
            <p:ph idx="1"/>
          </p:nvPr>
        </p:nvPicPr>
        <p:blipFill>
          <a:blip r:embed="rId2" cstate="print"/>
          <a:stretch>
            <a:fillRect/>
          </a:stretch>
        </p:blipFill>
        <p:spPr>
          <a:xfrm>
            <a:off x="611560" y="764704"/>
            <a:ext cx="7823226" cy="5184576"/>
          </a:xfrm>
        </p:spPr>
      </p:pic>
    </p:spTree>
  </p:cSld>
  <p:clrMapOvr>
    <a:masterClrMapping/>
  </p:clrMapOvr>
  <p:transition spd="slow" advTm="3000">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67544" y="332656"/>
            <a:ext cx="8136904" cy="6048672"/>
          </a:xfrm>
        </p:spPr>
        <p:txBody>
          <a:bodyPr>
            <a:normAutofit fontScale="92500" lnSpcReduction="10000"/>
          </a:bodyPr>
          <a:lstStyle/>
          <a:p>
            <a:r>
              <a:rPr lang="it-IT" sz="2800" dirty="0">
                <a:solidFill>
                  <a:schemeClr val="tx1">
                    <a:lumMod val="95000"/>
                    <a:lumOff val="5000"/>
                  </a:schemeClr>
                </a:solidFill>
                <a:latin typeface="Britannic Bold" pitchFamily="34" charset="0"/>
              </a:rPr>
              <a:t>La mafia porterà sempre al silenzio finché esisterà e finché nessuno </a:t>
            </a:r>
            <a:r>
              <a:rPr lang="it-IT" sz="2800">
                <a:solidFill>
                  <a:schemeClr val="tx1">
                    <a:lumMod val="95000"/>
                    <a:lumOff val="5000"/>
                  </a:schemeClr>
                </a:solidFill>
                <a:latin typeface="Britannic Bold" pitchFamily="34" charset="0"/>
              </a:rPr>
              <a:t>troverà il </a:t>
            </a:r>
            <a:r>
              <a:rPr lang="it-IT" sz="2800" dirty="0">
                <a:solidFill>
                  <a:schemeClr val="tx1">
                    <a:lumMod val="95000"/>
                    <a:lumOff val="5000"/>
                  </a:schemeClr>
                </a:solidFill>
                <a:latin typeface="Britannic Bold" pitchFamily="34" charset="0"/>
              </a:rPr>
              <a:t>coraggio di </a:t>
            </a:r>
            <a:r>
              <a:rPr lang="it-IT" sz="2800" dirty="0" err="1">
                <a:solidFill>
                  <a:schemeClr val="tx1">
                    <a:lumMod val="95000"/>
                    <a:lumOff val="5000"/>
                  </a:schemeClr>
                </a:solidFill>
                <a:latin typeface="Britannic Bold" pitchFamily="34" charset="0"/>
              </a:rPr>
              <a:t>aiutarci…</a:t>
            </a:r>
            <a:endParaRPr lang="it-IT" sz="2800" dirty="0">
              <a:solidFill>
                <a:schemeClr val="tx1">
                  <a:lumMod val="95000"/>
                  <a:lumOff val="5000"/>
                </a:schemeClr>
              </a:solidFill>
              <a:latin typeface="Britannic Bold" pitchFamily="34" charset="0"/>
            </a:endParaRPr>
          </a:p>
          <a:p>
            <a:r>
              <a:rPr lang="it-IT" sz="4000" dirty="0">
                <a:solidFill>
                  <a:schemeClr val="tx1">
                    <a:lumMod val="95000"/>
                    <a:lumOff val="5000"/>
                  </a:schemeClr>
                </a:solidFill>
                <a:latin typeface="Blackadder ITC" pitchFamily="82" charset="0"/>
              </a:rPr>
              <a:t>                                         </a:t>
            </a:r>
            <a:r>
              <a:rPr lang="it-IT" sz="4000" dirty="0" err="1">
                <a:solidFill>
                  <a:schemeClr val="tx1">
                    <a:lumMod val="95000"/>
                    <a:lumOff val="5000"/>
                  </a:schemeClr>
                </a:solidFill>
                <a:latin typeface="Blackadder ITC" pitchFamily="82" charset="0"/>
              </a:rPr>
              <a:t>Noemi</a:t>
            </a:r>
            <a:r>
              <a:rPr lang="it-IT" sz="4000" dirty="0">
                <a:solidFill>
                  <a:schemeClr val="tx1">
                    <a:lumMod val="95000"/>
                    <a:lumOff val="5000"/>
                  </a:schemeClr>
                </a:solidFill>
                <a:latin typeface="Blackadder ITC" pitchFamily="82" charset="0"/>
              </a:rPr>
              <a:t> Mancini</a:t>
            </a:r>
            <a:endParaRPr lang="it-IT" sz="4000" dirty="0">
              <a:solidFill>
                <a:schemeClr val="tx1">
                  <a:lumMod val="95000"/>
                  <a:lumOff val="5000"/>
                </a:schemeClr>
              </a:solidFill>
              <a:latin typeface="Britannic Bold" pitchFamily="34" charset="0"/>
            </a:endParaRPr>
          </a:p>
          <a:p>
            <a:r>
              <a:rPr lang="it-IT" sz="2400" dirty="0">
                <a:solidFill>
                  <a:schemeClr val="tx1">
                    <a:lumMod val="95000"/>
                    <a:lumOff val="5000"/>
                  </a:schemeClr>
                </a:solidFill>
                <a:latin typeface="Britannic Bold" pitchFamily="34" charset="0"/>
              </a:rPr>
              <a:t>La mafia purtroppo esiste da sempre e si sa che l’unica soluzione per combatterla è parlare, denunciare e fare conoscere i visi della cattiveria. Per paura però molto spesso si tende a non confessare niente e tenere per se la verità che si conosce.</a:t>
            </a:r>
            <a:endParaRPr lang="it-IT" sz="4000" dirty="0">
              <a:solidFill>
                <a:schemeClr val="tx1">
                  <a:lumMod val="95000"/>
                  <a:lumOff val="5000"/>
                </a:schemeClr>
              </a:solidFill>
              <a:latin typeface="Britannic Bold" pitchFamily="34" charset="0"/>
            </a:endParaRPr>
          </a:p>
          <a:p>
            <a:r>
              <a:rPr lang="it-IT" sz="4000" dirty="0">
                <a:solidFill>
                  <a:schemeClr val="tx1">
                    <a:lumMod val="95000"/>
                    <a:lumOff val="5000"/>
                  </a:schemeClr>
                </a:solidFill>
                <a:latin typeface="Blackadder ITC" pitchFamily="82" charset="0"/>
              </a:rPr>
              <a:t>                                          Valeria </a:t>
            </a:r>
            <a:r>
              <a:rPr lang="it-IT" sz="4000" dirty="0" err="1">
                <a:solidFill>
                  <a:schemeClr val="tx1">
                    <a:lumMod val="95000"/>
                    <a:lumOff val="5000"/>
                  </a:schemeClr>
                </a:solidFill>
                <a:latin typeface="Blackadder ITC" pitchFamily="82" charset="0"/>
              </a:rPr>
              <a:t>Morino</a:t>
            </a:r>
            <a:endParaRPr lang="it-IT" sz="4000" dirty="0">
              <a:solidFill>
                <a:schemeClr val="tx1">
                  <a:lumMod val="95000"/>
                  <a:lumOff val="5000"/>
                </a:schemeClr>
              </a:solidFill>
              <a:latin typeface="Blackadder ITC" pitchFamily="82" charset="0"/>
            </a:endParaRPr>
          </a:p>
          <a:p>
            <a:r>
              <a:rPr lang="it-IT" sz="2800" dirty="0">
                <a:solidFill>
                  <a:schemeClr val="tx1">
                    <a:lumMod val="95000"/>
                    <a:lumOff val="5000"/>
                  </a:schemeClr>
                </a:solidFill>
                <a:latin typeface="Britannic Bold" pitchFamily="34" charset="0"/>
              </a:rPr>
              <a:t>Lo stato deve riuscire a far capire alla gente che delle istituzioni ci si può fidare e deve riuscire a risolvere i problemi sul lavoro perchè in questo modo non ci sarà bisogno di chiedere il lavoro ai clan. </a:t>
            </a:r>
          </a:p>
          <a:p>
            <a:r>
              <a:rPr lang="it-IT" sz="4000" dirty="0">
                <a:solidFill>
                  <a:schemeClr val="tx1">
                    <a:lumMod val="95000"/>
                    <a:lumOff val="5000"/>
                  </a:schemeClr>
                </a:solidFill>
                <a:latin typeface="Blackadder ITC" pitchFamily="82" charset="0"/>
              </a:rPr>
              <a:t>                                             Eleonora Di </a:t>
            </a:r>
            <a:r>
              <a:rPr lang="it-IT" sz="4000" dirty="0" err="1">
                <a:solidFill>
                  <a:schemeClr val="tx1">
                    <a:lumMod val="95000"/>
                    <a:lumOff val="5000"/>
                  </a:schemeClr>
                </a:solidFill>
                <a:latin typeface="Blackadder ITC" pitchFamily="82" charset="0"/>
              </a:rPr>
              <a:t>Gilio</a:t>
            </a:r>
            <a:endParaRPr lang="it-IT" sz="4000" dirty="0">
              <a:solidFill>
                <a:schemeClr val="tx1">
                  <a:lumMod val="95000"/>
                  <a:lumOff val="5000"/>
                </a:schemeClr>
              </a:solidFill>
              <a:latin typeface="Blackadder ITC" pitchFamily="82" charset="0"/>
            </a:endParaRPr>
          </a:p>
        </p:txBody>
      </p:sp>
    </p:spTree>
  </p:cSld>
  <p:clrMapOvr>
    <a:masterClrMapping/>
  </p:clrMapOvr>
  <p:transition spd="slow" advTm="2200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1052736"/>
            <a:ext cx="8640960" cy="5616624"/>
          </a:xfrm>
        </p:spPr>
        <p:txBody>
          <a:bodyPr>
            <a:normAutofit/>
          </a:bodyPr>
          <a:lstStyle/>
          <a:p>
            <a:r>
              <a:rPr lang="it-IT" sz="4000" dirty="0">
                <a:solidFill>
                  <a:schemeClr val="tx1"/>
                </a:solidFill>
                <a:latin typeface="Britannic Bold" pitchFamily="34" charset="0"/>
                <a:ea typeface="Arial Unicode MS" pitchFamily="34" charset="-128"/>
                <a:cs typeface="Arial Unicode MS" pitchFamily="34" charset="-128"/>
              </a:rPr>
              <a:t>La mafia è un organizzazione criminale che ha delle regole ben precise basate sul rispetto fra mafiosi, sulla violenza, sul dominio del paese e sul traffico illegale.</a:t>
            </a:r>
          </a:p>
        </p:txBody>
      </p:sp>
    </p:spTree>
  </p:cSld>
  <p:clrMapOvr>
    <a:masterClrMapping/>
  </p:clrMapOvr>
  <p:transition spd="slow" advTm="7000">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mafia.jpg"/>
          <p:cNvPicPr>
            <a:picLocks noGrp="1" noChangeAspect="1"/>
          </p:cNvPicPr>
          <p:nvPr>
            <p:ph idx="1"/>
          </p:nvPr>
        </p:nvPicPr>
        <p:blipFill>
          <a:blip r:embed="rId2" cstate="print"/>
          <a:stretch>
            <a:fillRect/>
          </a:stretch>
        </p:blipFill>
        <p:spPr>
          <a:xfrm>
            <a:off x="1259632" y="692696"/>
            <a:ext cx="6783798" cy="5273343"/>
          </a:xfrm>
        </p:spPr>
      </p:pic>
    </p:spTree>
  </p:cSld>
  <p:clrMapOvr>
    <a:masterClrMapping/>
  </p:clrMapOvr>
  <p:transition spd="slow" advTm="3000">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43608" y="836712"/>
            <a:ext cx="6728792" cy="4802088"/>
          </a:xfrm>
        </p:spPr>
        <p:txBody>
          <a:bodyPr>
            <a:normAutofit/>
          </a:bodyPr>
          <a:lstStyle/>
          <a:p>
            <a:r>
              <a:rPr lang="it-IT" dirty="0"/>
              <a:t> </a:t>
            </a:r>
            <a:r>
              <a:rPr lang="it-IT" dirty="0">
                <a:solidFill>
                  <a:schemeClr val="tx1"/>
                </a:solidFill>
                <a:latin typeface="Britannic Bold" pitchFamily="34" charset="0"/>
              </a:rPr>
              <a:t>La mafia è un problema serio per la società italiana; per combatterla bisogna impegnarsi e per rendere questo possibile serve l’aiuto di tutti i cittadini. Si può combattere la mafia solo se denunciamo subito ciò che avviene di illegale senza paura e senza omertà. </a:t>
            </a:r>
          </a:p>
        </p:txBody>
      </p:sp>
    </p:spTree>
  </p:cSld>
  <p:clrMapOvr>
    <a:masterClrMapping/>
  </p:clrMapOvr>
  <p:transition spd="slow" advTm="12000">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124744"/>
            <a:ext cx="8291264" cy="5001419"/>
          </a:xfrm>
        </p:spPr>
        <p:txBody>
          <a:bodyPr/>
          <a:lstStyle/>
          <a:p>
            <a:pPr algn="ctr">
              <a:buNone/>
            </a:pPr>
            <a:r>
              <a:rPr lang="it-IT" dirty="0">
                <a:latin typeface="Britannic Bold" pitchFamily="34" charset="0"/>
              </a:rPr>
              <a:t>   La mafia non esiste solo in alcune zone ma bensì in tutto il mondo. In nessun posto saremo al sicuro finché saranno presenti intorno a noi persone senza scrupoli, che si comportano come animali feroci, che uccidono innocenti con indifferenza, che fanno della prepotenza l’unico obbiettivo.</a:t>
            </a:r>
          </a:p>
        </p:txBody>
      </p:sp>
    </p:spTree>
  </p:cSld>
  <p:clrMapOvr>
    <a:masterClrMapping/>
  </p:clrMapOvr>
  <p:transition spd="slow" advTm="12000">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1.jpg"/>
          <p:cNvPicPr>
            <a:picLocks noChangeAspect="1"/>
          </p:cNvPicPr>
          <p:nvPr/>
        </p:nvPicPr>
        <p:blipFill>
          <a:blip r:embed="rId2" cstate="print"/>
          <a:stretch>
            <a:fillRect/>
          </a:stretch>
        </p:blipFill>
        <p:spPr>
          <a:xfrm>
            <a:off x="2483768" y="381734"/>
            <a:ext cx="4536504" cy="6125746"/>
          </a:xfrm>
          <a:prstGeom prst="rect">
            <a:avLst/>
          </a:prstGeom>
        </p:spPr>
      </p:pic>
    </p:spTree>
  </p:cSld>
  <p:clrMapOvr>
    <a:masterClrMapping/>
  </p:clrMapOvr>
  <p:transition spd="slow" advTm="3000">
    <p:wheel spokes="2"/>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1772816"/>
            <a:ext cx="6872808" cy="3865984"/>
          </a:xfrm>
        </p:spPr>
        <p:txBody>
          <a:bodyPr/>
          <a:lstStyle/>
          <a:p>
            <a:r>
              <a:rPr lang="it-IT" dirty="0">
                <a:solidFill>
                  <a:schemeClr val="tx1"/>
                </a:solidFill>
                <a:latin typeface="Britannic Bold" pitchFamily="34" charset="0"/>
              </a:rPr>
              <a:t>La mafia uccide il futuro perché se andiamo avanti senza provare ad abbatterla, non si sconfiggerà mai e arriverà il giorno che dominerà tutto il mondo e lo stato pian piano scomparirà.</a:t>
            </a:r>
          </a:p>
        </p:txBody>
      </p:sp>
    </p:spTree>
  </p:cSld>
  <p:clrMapOvr>
    <a:masterClrMapping/>
  </p:clrMapOvr>
  <p:transition spd="slow" advTm="7000">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magine2.jpg"/>
          <p:cNvPicPr>
            <a:picLocks noGrp="1" noChangeAspect="1"/>
          </p:cNvPicPr>
          <p:nvPr>
            <p:ph idx="1"/>
          </p:nvPr>
        </p:nvPicPr>
        <p:blipFill>
          <a:blip r:embed="rId2" cstate="print"/>
          <a:stretch>
            <a:fillRect/>
          </a:stretch>
        </p:blipFill>
        <p:spPr>
          <a:xfrm>
            <a:off x="251520" y="1340768"/>
            <a:ext cx="8712968" cy="3744416"/>
          </a:xfrm>
        </p:spPr>
      </p:pic>
    </p:spTree>
  </p:cSld>
  <p:clrMapOvr>
    <a:masterClrMapping/>
  </p:clrMapOvr>
  <p:transition spd="slow" advTm="3000">
    <p:wheel/>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587</Words>
  <Application>Microsoft Office PowerPoint</Application>
  <PresentationFormat>Presentazione su schermo (4:3)</PresentationFormat>
  <Paragraphs>20</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Progetto sulla legalità «Media e Mafie»  A cura dell’associazione «Antonio Caponnetto» Docente referente: Prof.ssa Gabriella Labbe Esperto: Prof.re Anton Giulio Mancino</vt:lpstr>
      <vt:lpstr>La mafia…</vt:lpstr>
      <vt:lpstr>Diapositiva 3</vt:lpstr>
      <vt:lpstr>Diapositiva 4</vt:lpstr>
      <vt:lpstr>Diapositiva 5</vt:lpstr>
      <vt:lpstr>Diapositiva 6</vt:lpstr>
      <vt:lpstr>Diapositiva 7</vt:lpstr>
      <vt:lpstr>Diapositiva 8</vt:lpstr>
      <vt:lpstr>Diapositiva 9</vt:lpstr>
      <vt:lpstr>La Siciliana Ribelle..</vt:lpstr>
      <vt:lpstr>Diapositiva 11</vt:lpstr>
      <vt:lpstr>Diapositiva 12</vt:lpstr>
      <vt:lpstr>Diapositiva 13</vt:lpstr>
      <vt:lpstr>Diapositiva 14</vt:lpstr>
      <vt:lpstr>Rita Atria</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mafia…</dc:title>
  <dc:creator>rox</dc:creator>
  <cp:lastModifiedBy>user</cp:lastModifiedBy>
  <cp:revision>32</cp:revision>
  <dcterms:created xsi:type="dcterms:W3CDTF">2016-04-06T10:51:41Z</dcterms:created>
  <dcterms:modified xsi:type="dcterms:W3CDTF">2016-05-01T08:11:38Z</dcterms:modified>
</cp:coreProperties>
</file>