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57" r:id="rId4"/>
    <p:sldId id="260" r:id="rId5"/>
    <p:sldId id="258" r:id="rId6"/>
    <p:sldId id="259" r:id="rId7"/>
    <p:sldId id="262" r:id="rId8"/>
    <p:sldId id="269" r:id="rId9"/>
    <p:sldId id="263" r:id="rId10"/>
    <p:sldId id="265" r:id="rId11"/>
    <p:sldId id="271" r:id="rId12"/>
    <p:sldId id="266" r:id="rId13"/>
    <p:sldId id="267" r:id="rId14"/>
    <p:sldId id="268" r:id="rId15"/>
    <p:sldId id="27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CC33"/>
    <a:srgbClr val="00CC00"/>
    <a:srgbClr val="FF00FF"/>
    <a:srgbClr val="FFCCFF"/>
    <a:srgbClr val="FF99FF"/>
    <a:srgbClr val="FFFFFF"/>
    <a:srgbClr val="0033CC"/>
    <a:srgbClr val="0066FF"/>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24" autoAdjust="0"/>
  </p:normalViewPr>
  <p:slideViewPr>
    <p:cSldViewPr>
      <p:cViewPr varScale="1">
        <p:scale>
          <a:sx n="67" d="100"/>
          <a:sy n="67" d="100"/>
        </p:scale>
        <p:origin x="-906" y="-108"/>
      </p:cViewPr>
      <p:guideLst>
        <p:guide orient="horz" pos="2160"/>
        <p:guide pos="2880"/>
      </p:guideLst>
    </p:cSldViewPr>
  </p:slideViewPr>
  <p:outlineViewPr>
    <p:cViewPr>
      <p:scale>
        <a:sx n="33" d="100"/>
        <a:sy n="33" d="100"/>
      </p:scale>
      <p:origin x="0" y="37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8AF50-7B8E-4838-8CA2-95760155682E}" type="datetimeFigureOut">
              <a:rPr lang="it-IT" smtClean="0"/>
              <a:pPr/>
              <a:t>01/05/2016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BF837-8AE7-46C5-9EF1-C931A063096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03BF837-8AE7-46C5-9EF1-C931A063096E}"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819AB7-EA9E-41A6-802C-9A6E083C0A86}" type="datetimeFigureOut">
              <a:rPr lang="it-IT" smtClean="0"/>
              <a:pPr/>
              <a:t>01/05/2016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3AA9D7-CDBA-4B8C-B49A-92E4AE504BD1}" type="slidenum">
              <a:rPr lang="it-IT" smtClean="0"/>
              <a:pPr/>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19AB7-EA9E-41A6-802C-9A6E083C0A86}" type="datetimeFigureOut">
              <a:rPr lang="it-IT" smtClean="0"/>
              <a:pPr/>
              <a:t>01/05/2016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AA9D7-CDBA-4B8C-B49A-92E4AE504BD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F:\bronx%20monicabianco%20e%20stefania%20ceglie%202b\A%20Bronx%20Tale%20Soundtrack%20(2).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2).mp3" TargetMode="External"/><Relationship Id="rId6" Type="http://schemas.openxmlformats.org/officeDocument/2006/relationships/image" Target="../media/image8.jpeg"/><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2).mp3"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3).mp3" TargetMode="Externa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hyperlink" Target="http://www.cinemadelsilenzio.it/index.php?mod=star&amp;ids=990" TargetMode="External"/><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4).mp3" TargetMode="External"/><Relationship Id="rId6" Type="http://schemas.openxmlformats.org/officeDocument/2006/relationships/image" Target="../media/image34.pn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5).mp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6).mp3" TargetMode="Externa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video" Target="file:///F:\bronx%20monicabianco%20e%20stefania%20ceglie%202b\Bronx%20trailer%20ita.mp4" TargetMode="External"/><Relationship Id="rId6" Type="http://schemas.openxmlformats.org/officeDocument/2006/relationships/image" Target="../media/image5.png"/><Relationship Id="rId5"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4).mp3"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6).mp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it.wikipedia.org/wiki/1993" TargetMode="Externa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7).mp3" TargetMode="External"/><Relationship Id="rId6" Type="http://schemas.openxmlformats.org/officeDocument/2006/relationships/image" Target="../media/image12.jpeg"/><Relationship Id="rId5" Type="http://schemas.openxmlformats.org/officeDocument/2006/relationships/hyperlink" Target="https://it.wikipedia.org/wiki/Chazz_Palminteri" TargetMode="External"/><Relationship Id="rId4" Type="http://schemas.openxmlformats.org/officeDocument/2006/relationships/hyperlink" Target="https://it.wikipedia.org/wiki/Sceneggiatur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t.wikipedia.org/wiki/Bronx" TargetMode="External"/><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8).mp3" TargetMode="Externa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9).mp3" TargetMode="External"/><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0).mp3"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file:///F:\bronx%20monicabianco%20e%20stefania%20ceglie%202b\A%20Bronx%20Tale%20Soundtrack%20(11).mp3" TargetMode="Externa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483768" y="3933056"/>
            <a:ext cx="6400800" cy="1752600"/>
          </a:xfrm>
        </p:spPr>
        <p:txBody>
          <a:bodyPr>
            <a:normAutofit/>
          </a:bodyPr>
          <a:lstStyle/>
          <a:p>
            <a:r>
              <a:rPr lang="it-IT" b="1" i="1" dirty="0">
                <a:solidFill>
                  <a:srgbClr val="00FFFF"/>
                </a:solidFill>
                <a:effectLst>
                  <a:outerShdw blurRad="38100" dist="38100" dir="2700000" algn="tl">
                    <a:srgbClr val="000000">
                      <a:alpha val="43137"/>
                    </a:srgbClr>
                  </a:outerShdw>
                </a:effectLst>
                <a:latin typeface="Britannic Bold" pitchFamily="34" charset="0"/>
              </a:rPr>
              <a:t>Dalla 2°B alunne Monica Bianco e Stefania </a:t>
            </a:r>
            <a:r>
              <a:rPr lang="it-IT" b="1" i="1" dirty="0" err="1">
                <a:solidFill>
                  <a:srgbClr val="00FFFF"/>
                </a:solidFill>
                <a:effectLst>
                  <a:outerShdw blurRad="38100" dist="38100" dir="2700000" algn="tl">
                    <a:srgbClr val="000000">
                      <a:alpha val="43137"/>
                    </a:srgbClr>
                  </a:outerShdw>
                </a:effectLst>
                <a:latin typeface="Britannic Bold" pitchFamily="34" charset="0"/>
              </a:rPr>
              <a:t>Ceglie</a:t>
            </a:r>
            <a:r>
              <a:rPr lang="it-IT" b="1" i="1" dirty="0">
                <a:solidFill>
                  <a:srgbClr val="00FFFF"/>
                </a:solidFill>
                <a:effectLst>
                  <a:outerShdw blurRad="38100" dist="38100" dir="2700000" algn="tl">
                    <a:srgbClr val="000000">
                      <a:alpha val="43137"/>
                    </a:srgbClr>
                  </a:outerShdw>
                </a:effectLst>
                <a:latin typeface="Britannic Bold" pitchFamily="34" charset="0"/>
              </a:rPr>
              <a:t> che propongono il film “BRONX”</a:t>
            </a:r>
          </a:p>
        </p:txBody>
      </p:sp>
      <p:sp>
        <p:nvSpPr>
          <p:cNvPr id="2" name="Titolo 1"/>
          <p:cNvSpPr>
            <a:spLocks noGrp="1"/>
          </p:cNvSpPr>
          <p:nvPr>
            <p:ph type="ctrTitle"/>
          </p:nvPr>
        </p:nvSpPr>
        <p:spPr>
          <a:xfrm>
            <a:off x="683568" y="908720"/>
            <a:ext cx="7772400" cy="1470025"/>
          </a:xfrm>
        </p:spPr>
        <p:txBody>
          <a:bodyPr>
            <a:noAutofit/>
            <a:scene3d>
              <a:camera prst="perspectiveFront"/>
              <a:lightRig rig="threePt" dir="t"/>
            </a:scene3d>
          </a:bodyPr>
          <a:lstStyle/>
          <a:p>
            <a:r>
              <a:rPr lang="it-IT" sz="3200" b="1" i="1" dirty="0">
                <a:solidFill>
                  <a:srgbClr val="0000CC"/>
                </a:solidFill>
                <a:effectLst>
                  <a:innerShdw blurRad="63500" dist="50800" dir="13500000">
                    <a:prstClr val="black">
                      <a:alpha val="50000"/>
                    </a:prstClr>
                  </a:innerShdw>
                </a:effectLst>
                <a:latin typeface="Britannic Bold" pitchFamily="34" charset="0"/>
              </a:rPr>
              <a:t>Istituto Professi</a:t>
            </a:r>
            <a:r>
              <a:rPr lang="it-IT" sz="3200" b="1" i="1" dirty="0">
                <a:solidFill>
                  <a:srgbClr val="0000CC"/>
                </a:solidFill>
                <a:latin typeface="Britannic Bold" pitchFamily="34" charset="0"/>
              </a:rPr>
              <a:t>o</a:t>
            </a:r>
            <a:r>
              <a:rPr lang="it-IT" sz="3200" b="1" i="1" dirty="0">
                <a:solidFill>
                  <a:srgbClr val="0000CC"/>
                </a:solidFill>
                <a:effectLst>
                  <a:innerShdw blurRad="63500" dist="50800" dir="13500000">
                    <a:prstClr val="black">
                      <a:alpha val="50000"/>
                    </a:prstClr>
                  </a:innerShdw>
                </a:effectLst>
                <a:latin typeface="Britannic Bold" pitchFamily="34" charset="0"/>
              </a:rPr>
              <a:t>nale di Stato per i servizi Socio Sanitari </a:t>
            </a:r>
            <a:br>
              <a:rPr lang="it-IT" sz="3200" b="1" i="1" dirty="0">
                <a:solidFill>
                  <a:srgbClr val="0000CC"/>
                </a:solidFill>
                <a:effectLst>
                  <a:innerShdw blurRad="63500" dist="50800" dir="13500000">
                    <a:prstClr val="black">
                      <a:alpha val="50000"/>
                    </a:prstClr>
                  </a:innerShdw>
                </a:effectLst>
                <a:latin typeface="Britannic Bold" pitchFamily="34" charset="0"/>
              </a:rPr>
            </a:br>
            <a:r>
              <a:rPr lang="it-IT" sz="3200" b="1" i="1" dirty="0">
                <a:solidFill>
                  <a:srgbClr val="0000CC"/>
                </a:solidFill>
                <a:effectLst>
                  <a:innerShdw blurRad="63500" dist="50800" dir="13500000">
                    <a:prstClr val="black">
                      <a:alpha val="50000"/>
                    </a:prstClr>
                  </a:innerShdw>
                </a:effectLst>
                <a:latin typeface="Britannic Bold" pitchFamily="34" charset="0"/>
              </a:rPr>
              <a:t>“</a:t>
            </a:r>
            <a:r>
              <a:rPr lang="it-IT" sz="3200" b="1" i="1" dirty="0" err="1">
                <a:solidFill>
                  <a:srgbClr val="0000CC"/>
                </a:solidFill>
                <a:effectLst>
                  <a:innerShdw blurRad="63500" dist="50800" dir="13500000">
                    <a:prstClr val="black">
                      <a:alpha val="50000"/>
                    </a:prstClr>
                  </a:innerShdw>
                </a:effectLst>
                <a:latin typeface="Britannic Bold" pitchFamily="34" charset="0"/>
              </a:rPr>
              <a:t>S.De</a:t>
            </a:r>
            <a:r>
              <a:rPr lang="it-IT" sz="3200" b="1" i="1" dirty="0">
                <a:solidFill>
                  <a:srgbClr val="0000CC"/>
                </a:solidFill>
                <a:effectLst>
                  <a:innerShdw blurRad="63500" dist="50800" dir="13500000">
                    <a:prstClr val="black">
                      <a:alpha val="50000"/>
                    </a:prstClr>
                  </a:innerShdw>
                </a:effectLst>
                <a:latin typeface="Britannic Bold" pitchFamily="34" charset="0"/>
              </a:rPr>
              <a:t> Lilla”</a:t>
            </a:r>
            <a:br>
              <a:rPr lang="it-IT" sz="3200" b="1" i="1" dirty="0">
                <a:solidFill>
                  <a:srgbClr val="0000CC"/>
                </a:solidFill>
                <a:effectLst>
                  <a:innerShdw blurRad="63500" dist="50800" dir="13500000">
                    <a:prstClr val="black">
                      <a:alpha val="50000"/>
                    </a:prstClr>
                  </a:innerShdw>
                </a:effectLst>
                <a:latin typeface="Britannic Bold" pitchFamily="34" charset="0"/>
              </a:rPr>
            </a:br>
            <a:r>
              <a:rPr lang="it-IT" sz="3200" b="1" i="1" dirty="0">
                <a:solidFill>
                  <a:srgbClr val="0000CC"/>
                </a:solidFill>
                <a:effectLst>
                  <a:innerShdw blurRad="63500" dist="50800" dir="13500000">
                    <a:prstClr val="black">
                      <a:alpha val="50000"/>
                    </a:prstClr>
                  </a:innerShdw>
                </a:effectLst>
                <a:latin typeface="Britannic Bold" pitchFamily="34" charset="0"/>
              </a:rPr>
              <a:t>Bari </a:t>
            </a:r>
          </a:p>
        </p:txBody>
      </p:sp>
      <p:pic>
        <p:nvPicPr>
          <p:cNvPr id="5" name="Immagine 4" descr="bronx.jpg">
            <a:hlinkClick r:id="" action="ppaction://hlinkshowjump?jump=nextslide"/>
          </p:cNvPr>
          <p:cNvPicPr>
            <a:picLocks noChangeAspect="1"/>
          </p:cNvPicPr>
          <p:nvPr/>
        </p:nvPicPr>
        <p:blipFill>
          <a:blip r:embed="rId4" cstate="print"/>
          <a:stretch>
            <a:fillRect/>
          </a:stretch>
        </p:blipFill>
        <p:spPr>
          <a:xfrm>
            <a:off x="251520" y="2492896"/>
            <a:ext cx="2160396" cy="3403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descr="film bronx.jpg"/>
          <p:cNvPicPr>
            <a:picLocks noChangeAspect="1"/>
          </p:cNvPicPr>
          <p:nvPr/>
        </p:nvPicPr>
        <p:blipFill>
          <a:blip r:embed="rId5" cstate="print"/>
          <a:stretch>
            <a:fillRect/>
          </a:stretch>
        </p:blipFill>
        <p:spPr>
          <a:xfrm>
            <a:off x="7092280" y="1196752"/>
            <a:ext cx="1800547" cy="2664487"/>
          </a:xfrm>
          <a:prstGeom prst="rect">
            <a:avLst/>
          </a:prstGeom>
          <a:ln>
            <a:noFill/>
          </a:ln>
          <a:effectLst>
            <a:outerShdw blurRad="292100" dist="139700" dir="2700000" algn="tl" rotWithShape="0">
              <a:srgbClr val="333333">
                <a:alpha val="65000"/>
              </a:srgbClr>
            </a:outerShdw>
          </a:effectLst>
        </p:spPr>
      </p:pic>
      <p:pic>
        <p:nvPicPr>
          <p:cNvPr id="7" name="A Bronx Tale Soundtrack (2).mp3">
            <a:hlinkClick r:id="" action="ppaction://media"/>
          </p:cNvPr>
          <p:cNvPicPr>
            <a:picLocks noRot="1" noChangeAspect="1"/>
          </p:cNvPicPr>
          <p:nvPr>
            <a:audioFile r:link="rId1"/>
          </p:nvPr>
        </p:nvPicPr>
        <p:blipFill>
          <a:blip r:embed="rId6" cstate="print"/>
          <a:stretch>
            <a:fillRect/>
          </a:stretch>
        </p:blipFill>
        <p:spPr>
          <a:xfrm>
            <a:off x="-1188640" y="3717032"/>
            <a:ext cx="304800" cy="3048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36" fill="hold"/>
                                        <p:tgtEl>
                                          <p:spTgt spid="7"/>
                                        </p:tgtEl>
                                      </p:cBhvr>
                                    </p:cmd>
                                  </p:childTnLst>
                                </p:cTn>
                              </p:par>
                              <p:par>
                                <p:cTn id="7" presetID="30" presetClass="entr" presetSubtype="0" fill="hold" nodeType="withEffect">
                                  <p:stCondLst>
                                    <p:cond delay="25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600" decel="100000"/>
                                        <p:tgtEl>
                                          <p:spTgt spid="5"/>
                                        </p:tgtEl>
                                      </p:cBhvr>
                                    </p:animEffect>
                                    <p:anim calcmode="lin" valueType="num">
                                      <p:cBhvr>
                                        <p:cTn id="10" dur="1600" decel="100000" fill="hold"/>
                                        <p:tgtEl>
                                          <p:spTgt spid="5"/>
                                        </p:tgtEl>
                                        <p:attrNameLst>
                                          <p:attrName>style.rotation</p:attrName>
                                        </p:attrNameLst>
                                      </p:cBhvr>
                                      <p:tavLst>
                                        <p:tav tm="0">
                                          <p:val>
                                            <p:fltVal val="-90"/>
                                          </p:val>
                                        </p:tav>
                                        <p:tav tm="100000">
                                          <p:val>
                                            <p:fltVal val="0"/>
                                          </p:val>
                                        </p:tav>
                                      </p:tavLst>
                                    </p:anim>
                                    <p:anim calcmode="lin" valueType="num">
                                      <p:cBhvr>
                                        <p:cTn id="11" dur="1600" decel="100000" fill="hold"/>
                                        <p:tgtEl>
                                          <p:spTgt spid="5"/>
                                        </p:tgtEl>
                                        <p:attrNameLst>
                                          <p:attrName>ppt_x</p:attrName>
                                        </p:attrNameLst>
                                      </p:cBhvr>
                                      <p:tavLst>
                                        <p:tav tm="0">
                                          <p:val>
                                            <p:strVal val="#ppt_x+0.4"/>
                                          </p:val>
                                        </p:tav>
                                        <p:tav tm="100000">
                                          <p:val>
                                            <p:strVal val="#ppt_x-0.05"/>
                                          </p:val>
                                        </p:tav>
                                      </p:tavLst>
                                    </p:anim>
                                    <p:anim calcmode="lin" valueType="num">
                                      <p:cBhvr>
                                        <p:cTn id="12" dur="1600" decel="100000" fill="hold"/>
                                        <p:tgtEl>
                                          <p:spTgt spid="5"/>
                                        </p:tgtEl>
                                        <p:attrNameLst>
                                          <p:attrName>ppt_y</p:attrName>
                                        </p:attrNameLst>
                                      </p:cBhvr>
                                      <p:tavLst>
                                        <p:tav tm="0">
                                          <p:val>
                                            <p:strVal val="#ppt_y-0.4"/>
                                          </p:val>
                                        </p:tav>
                                        <p:tav tm="100000">
                                          <p:val>
                                            <p:strVal val="#ppt_y+0.1"/>
                                          </p:val>
                                        </p:tav>
                                      </p:tavLst>
                                    </p:anim>
                                    <p:anim calcmode="lin" valueType="num">
                                      <p:cBhvr>
                                        <p:cTn id="13"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4"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par>
                                <p:cTn id="15" presetID="55" presetClass="entr" presetSubtype="0" fill="hold" nodeType="withEffect">
                                  <p:stCondLst>
                                    <p:cond delay="2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par>
                                <p:cTn id="23" presetID="8" presetClass="entr" presetSubtype="16" fill="hold" nodeType="withEffect">
                                  <p:stCondLst>
                                    <p:cond delay="15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amond(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67544" y="2132856"/>
            <a:ext cx="8424936" cy="4464496"/>
          </a:xfrm>
        </p:spPr>
        <p:txBody>
          <a:bodyPr>
            <a:noAutofit/>
          </a:bodyPr>
          <a:lstStyle/>
          <a:p>
            <a:pPr algn="ctr">
              <a:buNone/>
            </a:pPr>
            <a:r>
              <a:rPr lang="it-IT" sz="2800" dirty="0"/>
              <a:t>    </a:t>
            </a:r>
            <a:r>
              <a:rPr lang="it-IT" sz="2800" i="1" dirty="0"/>
              <a:t>Calogero si innamora di una ragazza nera, sorella di un ragazzo picchiato dai suoi amici. Questi si vendicheranno per un paio di uova lanciate addosso alla vetrina del loro circolo, cercando di distruggere un negozio appartenente ai neri con bottiglie di benzina infuocate. </a:t>
            </a:r>
          </a:p>
        </p:txBody>
      </p:sp>
      <p:pic>
        <p:nvPicPr>
          <p:cNvPr id="4" name="Immagine 3" descr="jane e calogero.jpg"/>
          <p:cNvPicPr>
            <a:picLocks noChangeAspect="1"/>
          </p:cNvPicPr>
          <p:nvPr/>
        </p:nvPicPr>
        <p:blipFill>
          <a:blip r:embed="rId3" cstate="print"/>
          <a:stretch>
            <a:fillRect/>
          </a:stretch>
        </p:blipFill>
        <p:spPr>
          <a:xfrm>
            <a:off x="755576" y="332656"/>
            <a:ext cx="2809875" cy="1628775"/>
          </a:xfrm>
          <a:prstGeom prst="rect">
            <a:avLst/>
          </a:prstGeom>
          <a:ln>
            <a:noFill/>
          </a:ln>
          <a:effectLst>
            <a:outerShdw blurRad="292100" dist="139700" dir="2700000" algn="tl" rotWithShape="0">
              <a:srgbClr val="333333">
                <a:alpha val="65000"/>
              </a:srgbClr>
            </a:outerShdw>
          </a:effectLst>
        </p:spPr>
      </p:pic>
      <p:pic>
        <p:nvPicPr>
          <p:cNvPr id="6" name="Immagine 5" descr="mazzate.jpg"/>
          <p:cNvPicPr>
            <a:picLocks noChangeAspect="1"/>
          </p:cNvPicPr>
          <p:nvPr/>
        </p:nvPicPr>
        <p:blipFill>
          <a:blip r:embed="rId4" cstate="print"/>
          <a:stretch>
            <a:fillRect/>
          </a:stretch>
        </p:blipFill>
        <p:spPr>
          <a:xfrm>
            <a:off x="3275856" y="5257800"/>
            <a:ext cx="2857500" cy="1600200"/>
          </a:xfrm>
          <a:prstGeom prst="rect">
            <a:avLst/>
          </a:prstGeom>
          <a:ln>
            <a:noFill/>
          </a:ln>
          <a:effectLst>
            <a:outerShdw blurRad="292100" dist="139700" dir="2700000" algn="tl" rotWithShape="0">
              <a:srgbClr val="333333">
                <a:alpha val="65000"/>
              </a:srgbClr>
            </a:outerShdw>
          </a:effectLst>
        </p:spPr>
      </p:pic>
      <p:pic>
        <p:nvPicPr>
          <p:cNvPr id="8" name="A Bronx Tale Soundtrack (12).mp3">
            <a:hlinkClick r:id="" action="ppaction://media"/>
          </p:cNvPr>
          <p:cNvPicPr>
            <a:picLocks noRot="1" noChangeAspect="1"/>
          </p:cNvPicPr>
          <p:nvPr>
            <a:audioFile r:link="rId1"/>
          </p:nvPr>
        </p:nvPicPr>
        <p:blipFill>
          <a:blip r:embed="rId5" cstate="print"/>
          <a:stretch>
            <a:fillRect/>
          </a:stretch>
        </p:blipFill>
        <p:spPr>
          <a:xfrm>
            <a:off x="-1260648" y="2852936"/>
            <a:ext cx="304800" cy="304800"/>
          </a:xfrm>
          <a:prstGeom prst="rect">
            <a:avLst/>
          </a:prstGeom>
        </p:spPr>
      </p:pic>
      <p:pic>
        <p:nvPicPr>
          <p:cNvPr id="9" name="Immagine 8" descr="jane.jpg"/>
          <p:cNvPicPr>
            <a:picLocks noChangeAspect="1"/>
          </p:cNvPicPr>
          <p:nvPr/>
        </p:nvPicPr>
        <p:blipFill>
          <a:blip r:embed="rId6" cstate="print"/>
          <a:stretch>
            <a:fillRect/>
          </a:stretch>
        </p:blipFill>
        <p:spPr>
          <a:xfrm>
            <a:off x="5508104" y="332656"/>
            <a:ext cx="2375939" cy="17728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533" fill="hold"/>
                                        <p:tgtEl>
                                          <p:spTgt spid="8"/>
                                        </p:tgtEl>
                                      </p:cBhvr>
                                    </p:cmd>
                                  </p:childTnLst>
                                </p:cTn>
                              </p:par>
                              <p:par>
                                <p:cTn id="7" presetID="6"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circle(in)">
                                      <p:cBhvr>
                                        <p:cTn id="9" dur="2000"/>
                                        <p:tgtEl>
                                          <p:spTgt spid="4"/>
                                        </p:tgtEl>
                                      </p:cBhvr>
                                    </p:animEffect>
                                  </p:childTnLst>
                                </p:cTn>
                              </p:par>
                              <p:par>
                                <p:cTn id="10" presetID="20"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1000"/>
                                        <p:tgtEl>
                                          <p:spTgt spid="6"/>
                                        </p:tgtEl>
                                      </p:cBhvr>
                                    </p:animEffect>
                                  </p:childTnLst>
                                </p:cTn>
                              </p:par>
                              <p:par>
                                <p:cTn id="13" presetID="55"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strVal val="#ppt_w*0.70"/>
                                          </p:val>
                                        </p:tav>
                                        <p:tav tm="100000">
                                          <p:val>
                                            <p:strVal val="#ppt_w"/>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animEffect transition="in" filter="fade">
                                      <p:cBhvr>
                                        <p:cTn id="17" dur="2000"/>
                                        <p:tgtEl>
                                          <p:spTgt spid="9"/>
                                        </p:tgtEl>
                                      </p:cBhvr>
                                    </p:animEffect>
                                  </p:childTnLst>
                                </p:cTn>
                              </p:par>
                              <p:par>
                                <p:cTn id="18" presetID="20" presetClass="entr" presetSubtype="0" fill="hold" nodeType="withEffect">
                                  <p:stCondLst>
                                    <p:cond delay="1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89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899592" y="2420889"/>
            <a:ext cx="7992888" cy="2808312"/>
          </a:xfrm>
        </p:spPr>
        <p:txBody>
          <a:bodyPr/>
          <a:lstStyle/>
          <a:p>
            <a:pPr algn="ctr">
              <a:buNone/>
            </a:pPr>
            <a:r>
              <a:rPr lang="it-IT" i="1" dirty="0"/>
              <a:t>Si dimenticano però, dopo aver compiuto il misfatto, di gettare via quelle non usate, finendo così per morire carbonizzati dentro l'auto.</a:t>
            </a:r>
            <a:endParaRPr lang="it-IT" dirty="0"/>
          </a:p>
        </p:txBody>
      </p:sp>
      <p:pic>
        <p:nvPicPr>
          <p:cNvPr id="4" name="A Bronx Tale Soundtrack (12).mp3">
            <a:hlinkClick r:id="" action="ppaction://media"/>
          </p:cNvPr>
          <p:cNvPicPr>
            <a:picLocks noRot="1" noChangeAspect="1"/>
          </p:cNvPicPr>
          <p:nvPr>
            <a:audioFile r:link="rId1"/>
          </p:nvPr>
        </p:nvPicPr>
        <p:blipFill>
          <a:blip r:embed="rId3" cstate="print"/>
          <a:stretch>
            <a:fillRect/>
          </a:stretch>
        </p:blipFill>
        <p:spPr>
          <a:xfrm>
            <a:off x="-972616" y="3789040"/>
            <a:ext cx="304800" cy="304800"/>
          </a:xfrm>
          <a:prstGeom prst="rect">
            <a:avLst/>
          </a:prstGeom>
        </p:spPr>
      </p:pic>
      <p:pic>
        <p:nvPicPr>
          <p:cNvPr id="6" name="Immagine 5" descr="amici 2.jpg"/>
          <p:cNvPicPr>
            <a:picLocks noChangeAspect="1"/>
          </p:cNvPicPr>
          <p:nvPr/>
        </p:nvPicPr>
        <p:blipFill>
          <a:blip r:embed="rId4" cstate="print"/>
          <a:stretch>
            <a:fillRect/>
          </a:stretch>
        </p:blipFill>
        <p:spPr>
          <a:xfrm>
            <a:off x="1619672" y="332656"/>
            <a:ext cx="3335287"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descr="amici.jpg"/>
          <p:cNvPicPr>
            <a:picLocks noChangeAspect="1"/>
          </p:cNvPicPr>
          <p:nvPr/>
        </p:nvPicPr>
        <p:blipFill>
          <a:blip r:embed="rId5" cstate="print"/>
          <a:stretch>
            <a:fillRect/>
          </a:stretch>
        </p:blipFill>
        <p:spPr>
          <a:xfrm>
            <a:off x="3635896" y="4589748"/>
            <a:ext cx="4032448" cy="2268252"/>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533" fill="hold"/>
                                        <p:tgtEl>
                                          <p:spTgt spid="4"/>
                                        </p:tgtEl>
                                      </p:cBhvr>
                                    </p:cmd>
                                  </p:childTnLst>
                                </p:cTn>
                              </p:par>
                              <p:par>
                                <p:cTn id="7" presetID="2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edge">
                                      <p:cBhvr>
                                        <p:cTn id="9" dur="2000"/>
                                        <p:tgtEl>
                                          <p:spTgt spid="6"/>
                                        </p:tgtEl>
                                      </p:cBhvr>
                                    </p:animEffect>
                                  </p:childTnLst>
                                </p:cTn>
                              </p:par>
                              <p:par>
                                <p:cTn id="10" presetID="8"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64999">
              <a:srgbClr val="99FF99"/>
            </a:gs>
            <a:gs pos="100000">
              <a:srgbClr val="99FF99"/>
            </a:gs>
          </a:gsLst>
          <a:lin ang="189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844825"/>
            <a:ext cx="8352928" cy="3600400"/>
          </a:xfrm>
        </p:spPr>
        <p:txBody>
          <a:bodyPr>
            <a:normAutofit/>
          </a:bodyPr>
          <a:lstStyle/>
          <a:p>
            <a:pPr algn="ctr">
              <a:buNone/>
            </a:pPr>
            <a:r>
              <a:rPr lang="it-IT" dirty="0"/>
              <a:t>    </a:t>
            </a:r>
            <a:r>
              <a:rPr lang="it-IT" i="1" dirty="0"/>
              <a:t>Calogero decide di andare a ringraziare </a:t>
            </a:r>
            <a:r>
              <a:rPr lang="it-IT" i="1" dirty="0" err="1"/>
              <a:t>Sonny</a:t>
            </a:r>
            <a:r>
              <a:rPr lang="it-IT" i="1" dirty="0"/>
              <a:t> per averlo allontanato in tempo da quella compagnia, ma appena arriva al ritrovo di </a:t>
            </a:r>
            <a:r>
              <a:rPr lang="it-IT" i="1" dirty="0" err="1"/>
              <a:t>Sonny</a:t>
            </a:r>
            <a:r>
              <a:rPr lang="it-IT" i="1" dirty="0"/>
              <a:t>, lo vede morire con un colpo di pistola, sparato dal figlio dell'uomo ucciso da lui stesso. </a:t>
            </a:r>
          </a:p>
        </p:txBody>
      </p:sp>
      <p:pic>
        <p:nvPicPr>
          <p:cNvPr id="4" name="Immagine 3" descr="bacio.jpg"/>
          <p:cNvPicPr>
            <a:picLocks noChangeAspect="1"/>
          </p:cNvPicPr>
          <p:nvPr/>
        </p:nvPicPr>
        <p:blipFill>
          <a:blip r:embed="rId3" cstate="print"/>
          <a:stretch>
            <a:fillRect/>
          </a:stretch>
        </p:blipFill>
        <p:spPr>
          <a:xfrm>
            <a:off x="755576" y="18864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morto.jpg"/>
          <p:cNvPicPr>
            <a:picLocks noChangeAspect="1"/>
          </p:cNvPicPr>
          <p:nvPr/>
        </p:nvPicPr>
        <p:blipFill>
          <a:blip r:embed="rId4" cstate="print"/>
          <a:stretch>
            <a:fillRect/>
          </a:stretch>
        </p:blipFill>
        <p:spPr>
          <a:xfrm>
            <a:off x="6228184" y="53936"/>
            <a:ext cx="2198658" cy="1646871"/>
          </a:xfrm>
          <a:prstGeom prst="rect">
            <a:avLst/>
          </a:prstGeom>
          <a:ln>
            <a:noFill/>
          </a:ln>
          <a:effectLst>
            <a:outerShdw blurRad="292100" dist="139700" dir="2700000" algn="tl" rotWithShape="0">
              <a:srgbClr val="333333">
                <a:alpha val="65000"/>
              </a:srgbClr>
            </a:outerShdw>
          </a:effectLst>
        </p:spPr>
      </p:pic>
      <p:pic>
        <p:nvPicPr>
          <p:cNvPr id="6" name="Immagine 5" descr="sonny che muore.jpg"/>
          <p:cNvPicPr>
            <a:picLocks noChangeAspect="1"/>
          </p:cNvPicPr>
          <p:nvPr/>
        </p:nvPicPr>
        <p:blipFill>
          <a:blip r:embed="rId5" cstate="print"/>
          <a:stretch>
            <a:fillRect/>
          </a:stretch>
        </p:blipFill>
        <p:spPr>
          <a:xfrm>
            <a:off x="3635896" y="5301208"/>
            <a:ext cx="3312368" cy="1368152"/>
          </a:xfrm>
          <a:prstGeom prst="rect">
            <a:avLst/>
          </a:prstGeom>
          <a:ln>
            <a:noFill/>
          </a:ln>
          <a:effectLst>
            <a:outerShdw blurRad="292100" dist="139700" dir="2700000" algn="tl" rotWithShape="0">
              <a:srgbClr val="333333">
                <a:alpha val="65000"/>
              </a:srgbClr>
            </a:outerShdw>
          </a:effectLst>
        </p:spPr>
      </p:pic>
      <p:pic>
        <p:nvPicPr>
          <p:cNvPr id="7" name="A Bronx Tale Soundtrack (13).mp3">
            <a:hlinkClick r:id="" action="ppaction://media"/>
          </p:cNvPr>
          <p:cNvPicPr>
            <a:picLocks noRot="1" noChangeAspect="1"/>
          </p:cNvPicPr>
          <p:nvPr>
            <a:audioFile r:link="rId1"/>
          </p:nvPr>
        </p:nvPicPr>
        <p:blipFill>
          <a:blip r:embed="rId6" cstate="print"/>
          <a:stretch>
            <a:fillRect/>
          </a:stretch>
        </p:blipFill>
        <p:spPr>
          <a:xfrm>
            <a:off x="-900608" y="3573016"/>
            <a:ext cx="304800" cy="304800"/>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181" fill="hold"/>
                                        <p:tgtEl>
                                          <p:spTgt spid="7"/>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8" presetClass="entr" presetSubtype="16"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par>
                                <p:cTn id="15" presetID="37" presetClass="entr" presetSubtype="0" fill="hold" nodeType="with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1" presetID="55" presetClass="entr" presetSubtype="0" fill="hold" nodeType="withEffect">
                                  <p:stCondLst>
                                    <p:cond delay="300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u="sng" dirty="0">
                <a:solidFill>
                  <a:srgbClr val="FF0000"/>
                </a:solidFill>
                <a:effectLst>
                  <a:outerShdw blurRad="38100" dist="38100" dir="2700000" algn="tl">
                    <a:srgbClr val="000000">
                      <a:alpha val="43137"/>
                    </a:srgbClr>
                  </a:outerShdw>
                </a:effectLst>
              </a:rPr>
              <a:t>Curiosità</a:t>
            </a:r>
          </a:p>
        </p:txBody>
      </p:sp>
      <p:sp>
        <p:nvSpPr>
          <p:cNvPr id="3" name="Segnaposto contenuto 2"/>
          <p:cNvSpPr>
            <a:spLocks noGrp="1"/>
          </p:cNvSpPr>
          <p:nvPr>
            <p:ph idx="1"/>
          </p:nvPr>
        </p:nvSpPr>
        <p:spPr>
          <a:xfrm>
            <a:off x="395536" y="1412776"/>
            <a:ext cx="8229600" cy="3528392"/>
          </a:xfrm>
        </p:spPr>
        <p:txBody>
          <a:bodyPr>
            <a:normAutofit fontScale="92500" lnSpcReduction="10000"/>
          </a:bodyPr>
          <a:lstStyle/>
          <a:p>
            <a:pPr algn="ctr">
              <a:buNone/>
            </a:pPr>
            <a:r>
              <a:rPr lang="it-IT" dirty="0"/>
              <a:t>   Commosso e nostalgico, esprima tutta la tenerezza di chi ha perso il padre da poco (il film è dedicato a lui) e la sensibilità di chi è diventato uno dei più grandi attori del cinema internazionale. </a:t>
            </a:r>
            <a:r>
              <a:rPr lang="it-IT" dirty="0">
                <a:hlinkClick r:id="rId3"/>
              </a:rPr>
              <a:t>De Niro</a:t>
            </a:r>
            <a:r>
              <a:rPr lang="it-IT" dirty="0"/>
              <a:t> ci racconta il suo Bronx, quello degli anni ’60, nel quale ha passato i suoi primi anni di infanzia.</a:t>
            </a:r>
          </a:p>
        </p:txBody>
      </p:sp>
      <p:pic>
        <p:nvPicPr>
          <p:cNvPr id="4" name="Immagine 3" descr="chazz palminteri.jpg"/>
          <p:cNvPicPr>
            <a:picLocks noChangeAspect="1"/>
          </p:cNvPicPr>
          <p:nvPr/>
        </p:nvPicPr>
        <p:blipFill>
          <a:blip r:embed="rId4" cstate="print"/>
          <a:stretch>
            <a:fillRect/>
          </a:stretch>
        </p:blipFill>
        <p:spPr>
          <a:xfrm>
            <a:off x="251520" y="4509120"/>
            <a:ext cx="1828800" cy="2095500"/>
          </a:xfrm>
          <a:prstGeom prst="rect">
            <a:avLst/>
          </a:prstGeom>
          <a:ln>
            <a:noFill/>
          </a:ln>
          <a:effectLst>
            <a:outerShdw blurRad="292100" dist="139700" dir="2700000" algn="tl" rotWithShape="0">
              <a:srgbClr val="333333">
                <a:alpha val="65000"/>
              </a:srgbClr>
            </a:outerShdw>
          </a:effectLst>
        </p:spPr>
      </p:pic>
      <p:pic>
        <p:nvPicPr>
          <p:cNvPr id="5" name="Immagine 4" descr="robert de niro.jpg"/>
          <p:cNvPicPr>
            <a:picLocks noChangeAspect="1"/>
          </p:cNvPicPr>
          <p:nvPr/>
        </p:nvPicPr>
        <p:blipFill>
          <a:blip r:embed="rId5" cstate="print"/>
          <a:stretch>
            <a:fillRect/>
          </a:stretch>
        </p:blipFill>
        <p:spPr>
          <a:xfrm>
            <a:off x="7380312" y="4365104"/>
            <a:ext cx="1527073" cy="2204864"/>
          </a:xfrm>
          <a:prstGeom prst="rect">
            <a:avLst/>
          </a:prstGeom>
          <a:ln>
            <a:noFill/>
          </a:ln>
          <a:effectLst>
            <a:outerShdw blurRad="292100" dist="139700" dir="2700000" algn="tl" rotWithShape="0">
              <a:srgbClr val="333333">
                <a:alpha val="65000"/>
              </a:srgbClr>
            </a:outerShdw>
          </a:effectLst>
        </p:spPr>
      </p:pic>
      <p:pic>
        <p:nvPicPr>
          <p:cNvPr id="6" name="A Bronx Tale Soundtrack (14).mp3">
            <a:hlinkClick r:id="" action="ppaction://media"/>
          </p:cNvPr>
          <p:cNvPicPr>
            <a:picLocks noRot="1" noChangeAspect="1"/>
          </p:cNvPicPr>
          <p:nvPr>
            <a:audioFile r:link="rId1"/>
          </p:nvPr>
        </p:nvPicPr>
        <p:blipFill>
          <a:blip r:embed="rId6" cstate="print"/>
          <a:stretch>
            <a:fillRect/>
          </a:stretch>
        </p:blipFill>
        <p:spPr>
          <a:xfrm>
            <a:off x="-1044624" y="3212976"/>
            <a:ext cx="304800" cy="3048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400"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20" presetClass="entr" presetSubtype="0" fill="hold" grpId="0"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par>
                                <p:cTn id="16" presetID="42" presetClass="entr" presetSubtype="0" fill="hold" nodeType="with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u="sng" dirty="0">
                <a:solidFill>
                  <a:srgbClr val="C00000"/>
                </a:solidFill>
                <a:effectLst>
                  <a:outerShdw blurRad="38100" dist="38100" dir="2700000" algn="tl">
                    <a:srgbClr val="000000">
                      <a:alpha val="43137"/>
                    </a:srgbClr>
                  </a:outerShdw>
                </a:effectLst>
                <a:latin typeface="Cambria Math" pitchFamily="18" charset="0"/>
                <a:ea typeface="Cambria Math" pitchFamily="18" charset="0"/>
              </a:rPr>
              <a:t>Considerazioni </a:t>
            </a:r>
          </a:p>
        </p:txBody>
      </p:sp>
      <p:sp>
        <p:nvSpPr>
          <p:cNvPr id="3" name="Segnaposto contenuto 2"/>
          <p:cNvSpPr>
            <a:spLocks noGrp="1"/>
          </p:cNvSpPr>
          <p:nvPr>
            <p:ph idx="1"/>
          </p:nvPr>
        </p:nvSpPr>
        <p:spPr/>
        <p:txBody>
          <a:bodyPr/>
          <a:lstStyle/>
          <a:p>
            <a:pPr algn="ctr">
              <a:buNone/>
            </a:pPr>
            <a:r>
              <a:rPr lang="it-IT" dirty="0"/>
              <a:t>Il film Bronx è basato sull’omertà e sulla paura.</a:t>
            </a:r>
          </a:p>
          <a:p>
            <a:pPr algn="ctr">
              <a:buNone/>
            </a:pPr>
            <a:r>
              <a:rPr lang="it-IT" dirty="0"/>
              <a:t>La mafia domina questo quartiere. </a:t>
            </a:r>
          </a:p>
          <a:p>
            <a:pPr algn="ctr">
              <a:buNone/>
            </a:pPr>
            <a:r>
              <a:rPr lang="it-IT" dirty="0"/>
              <a:t>Le persone per paura stanno in silenzio e questo </a:t>
            </a:r>
            <a:r>
              <a:rPr lang="it-IT"/>
              <a:t>porta all’aumento </a:t>
            </a:r>
            <a:r>
              <a:rPr lang="it-IT" dirty="0"/>
              <a:t>del loro potere </a:t>
            </a:r>
          </a:p>
          <a:p>
            <a:pPr algn="ctr">
              <a:buNone/>
            </a:pPr>
            <a:endParaRPr lang="it-IT" dirty="0"/>
          </a:p>
        </p:txBody>
      </p:sp>
      <p:pic>
        <p:nvPicPr>
          <p:cNvPr id="4" name="A Bronx Tale Soundtrack (15).mp3">
            <a:hlinkClick r:id="" action="ppaction://media"/>
          </p:cNvPr>
          <p:cNvPicPr>
            <a:picLocks noRot="1" noChangeAspect="1"/>
          </p:cNvPicPr>
          <p:nvPr>
            <a:audioFile r:link="rId1"/>
          </p:nvPr>
        </p:nvPicPr>
        <p:blipFill>
          <a:blip r:embed="rId3" cstate="print"/>
          <a:stretch>
            <a:fillRect/>
          </a:stretch>
        </p:blipFill>
        <p:spPr>
          <a:xfrm>
            <a:off x="-1044624" y="3140968"/>
            <a:ext cx="304800" cy="304800"/>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609"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55" presetClass="entr" presetSubtype="0" fill="hold"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9999">
              <a:srgbClr val="FFCCFF"/>
            </a:gs>
            <a:gs pos="70000">
              <a:srgbClr val="FF99FF"/>
            </a:gs>
            <a:gs pos="100000">
              <a:srgbClr val="FFEBFA"/>
            </a:gs>
          </a:gsLst>
          <a:lin ang="189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204864"/>
            <a:ext cx="8229600"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9600" b="1" u="sng"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Fine</a:t>
            </a:r>
            <a:r>
              <a:rPr lang="it-IT" sz="96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sp>
        <p:nvSpPr>
          <p:cNvPr id="4" name="CasellaDiTesto 3"/>
          <p:cNvSpPr txBox="1"/>
          <p:nvPr/>
        </p:nvSpPr>
        <p:spPr>
          <a:xfrm>
            <a:off x="1187624" y="3861048"/>
            <a:ext cx="6984776" cy="156966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3200" u="sng" cap="all" dirty="0">
                <a:ln w="0"/>
                <a:solidFill>
                  <a:srgbClr val="0000CC"/>
                </a:solidFill>
                <a:effectLst>
                  <a:reflection blurRad="12700" stA="50000" endPos="50000" dist="5000" dir="5400000" sy="-100000" rotWithShape="0"/>
                </a:effectLst>
              </a:rPr>
              <a:t>Grazie per la visione del nostro </a:t>
            </a:r>
            <a:r>
              <a:rPr lang="it-IT" sz="3200" u="sng" cap="all" dirty="0" err="1">
                <a:ln w="0"/>
                <a:solidFill>
                  <a:srgbClr val="0000CC"/>
                </a:solidFill>
                <a:effectLst>
                  <a:reflection blurRad="12700" stA="50000" endPos="50000" dist="5000" dir="5400000" sy="-100000" rotWithShape="0"/>
                </a:effectLst>
              </a:rPr>
              <a:t>powerpoint</a:t>
            </a:r>
            <a:r>
              <a:rPr lang="it-IT" sz="3200" u="sng" cap="all" dirty="0">
                <a:ln w="0"/>
                <a:solidFill>
                  <a:srgbClr val="0000CC"/>
                </a:solidFill>
                <a:effectLst>
                  <a:reflection blurRad="12700" stA="50000" endPos="50000" dist="5000" dir="5400000" sy="-100000" rotWithShape="0"/>
                </a:effectLst>
              </a:rPr>
              <a:t> sul film Bronx</a:t>
            </a:r>
          </a:p>
        </p:txBody>
      </p:sp>
      <p:pic>
        <p:nvPicPr>
          <p:cNvPr id="5" name="A Bronx Tale Soundtrack (16).mp3">
            <a:hlinkClick r:id="" action="ppaction://media"/>
          </p:cNvPr>
          <p:cNvPicPr>
            <a:picLocks noRot="1" noChangeAspect="1"/>
          </p:cNvPicPr>
          <p:nvPr>
            <a:audioFile r:link="rId1"/>
          </p:nvPr>
        </p:nvPicPr>
        <p:blipFill>
          <a:blip r:embed="rId3" cstate="print"/>
          <a:stretch>
            <a:fillRect/>
          </a:stretch>
        </p:blipFill>
        <p:spPr>
          <a:xfrm>
            <a:off x="-1116632" y="3573016"/>
            <a:ext cx="304800" cy="304800"/>
          </a:xfrm>
          <a:prstGeom prst="rect">
            <a:avLst/>
          </a:prstGeom>
        </p:spPr>
      </p:pic>
      <p:pic>
        <p:nvPicPr>
          <p:cNvPr id="6" name="Immagine 5" descr="tutti.jpg"/>
          <p:cNvPicPr>
            <a:picLocks noChangeAspect="1"/>
          </p:cNvPicPr>
          <p:nvPr/>
        </p:nvPicPr>
        <p:blipFill>
          <a:blip r:embed="rId4" cstate="print"/>
          <a:stretch>
            <a:fillRect/>
          </a:stretch>
        </p:blipFill>
        <p:spPr>
          <a:xfrm>
            <a:off x="3203848" y="260648"/>
            <a:ext cx="2736304" cy="1835694"/>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921" fill="hold"/>
                                        <p:tgtEl>
                                          <p:spTgt spid="5"/>
                                        </p:tgtEl>
                                      </p:cBhvr>
                                    </p:cmd>
                                  </p:childTnLst>
                                </p:cTn>
                              </p:par>
                              <p:par>
                                <p:cTn id="7" presetID="28" presetClass="exit" presetSubtype="0" fill="hold" nodeType="withEffect">
                                  <p:stCondLst>
                                    <p:cond delay="0"/>
                                  </p:stCondLst>
                                  <p:childTnLst>
                                    <p:anim calcmode="lin" valueType="num">
                                      <p:cBhvr>
                                        <p:cTn id="8" dur="8000"/>
                                        <p:tgtEl>
                                          <p:spTgt spid="4">
                                            <p:txEl>
                                              <p:pRg st="0" end="0"/>
                                            </p:txEl>
                                          </p:spTgt>
                                        </p:tgtEl>
                                        <p:attrNameLst>
                                          <p:attrName>ppt_x</p:attrName>
                                        </p:attrNameLst>
                                      </p:cBhvr>
                                      <p:tavLst>
                                        <p:tav tm="0">
                                          <p:val>
                                            <p:strVal val="ppt_x"/>
                                          </p:val>
                                        </p:tav>
                                        <p:tav tm="100000">
                                          <p:val>
                                            <p:strVal val="ppt_x"/>
                                          </p:val>
                                        </p:tav>
                                      </p:tavLst>
                                    </p:anim>
                                    <p:anim calcmode="lin" valueType="num">
                                      <p:cBhvr>
                                        <p:cTn id="9" dur="8000"/>
                                        <p:tgtEl>
                                          <p:spTgt spid="4">
                                            <p:txEl>
                                              <p:pRg st="0" end="0"/>
                                            </p:txEl>
                                          </p:spTgt>
                                        </p:tgtEl>
                                        <p:attrNameLst>
                                          <p:attrName>ppt_y</p:attrName>
                                        </p:attrNameLst>
                                      </p:cBhvr>
                                      <p:tavLst>
                                        <p:tav tm="0">
                                          <p:val>
                                            <p:strVal val="ppt_y-1"/>
                                          </p:val>
                                        </p:tav>
                                        <p:tav tm="100000">
                                          <p:val>
                                            <p:strVal val="ppt_y+1"/>
                                          </p:val>
                                        </p:tav>
                                      </p:tavLst>
                                    </p:anim>
                                    <p:set>
                                      <p:cBhvr>
                                        <p:cTn id="10" dur="1" fill="hold">
                                          <p:stCondLst>
                                            <p:cond delay="7999"/>
                                          </p:stCondLst>
                                        </p:cTn>
                                        <p:tgtEl>
                                          <p:spTgt spid="4">
                                            <p:txEl>
                                              <p:pRg st="0" end="0"/>
                                            </p:txEl>
                                          </p:spTgt>
                                        </p:tgtEl>
                                        <p:attrNameLst>
                                          <p:attrName>style.visibility</p:attrName>
                                        </p:attrNameLst>
                                      </p:cBhvr>
                                      <p:to>
                                        <p:strVal val="hidden"/>
                                      </p:to>
                                    </p:set>
                                  </p:childTnLst>
                                </p:cTn>
                              </p:par>
                              <p:par>
                                <p:cTn id="11" presetID="28" presetClass="exit" presetSubtype="0" fill="hold" grpId="0" nodeType="withEffect">
                                  <p:stCondLst>
                                    <p:cond delay="0"/>
                                  </p:stCondLst>
                                  <p:childTnLst>
                                    <p:anim calcmode="lin" valueType="num">
                                      <p:cBhvr>
                                        <p:cTn id="12" dur="8000"/>
                                        <p:tgtEl>
                                          <p:spTgt spid="2"/>
                                        </p:tgtEl>
                                        <p:attrNameLst>
                                          <p:attrName>ppt_x</p:attrName>
                                        </p:attrNameLst>
                                      </p:cBhvr>
                                      <p:tavLst>
                                        <p:tav tm="0">
                                          <p:val>
                                            <p:strVal val="ppt_x"/>
                                          </p:val>
                                        </p:tav>
                                        <p:tav tm="100000">
                                          <p:val>
                                            <p:strVal val="ppt_x"/>
                                          </p:val>
                                        </p:tav>
                                      </p:tavLst>
                                    </p:anim>
                                    <p:anim calcmode="lin" valueType="num">
                                      <p:cBhvr>
                                        <p:cTn id="13" dur="8000"/>
                                        <p:tgtEl>
                                          <p:spTgt spid="2"/>
                                        </p:tgtEl>
                                        <p:attrNameLst>
                                          <p:attrName>ppt_y</p:attrName>
                                        </p:attrNameLst>
                                      </p:cBhvr>
                                      <p:tavLst>
                                        <p:tav tm="0">
                                          <p:val>
                                            <p:strVal val="ppt_y-1"/>
                                          </p:val>
                                        </p:tav>
                                        <p:tav tm="100000">
                                          <p:val>
                                            <p:strVal val="ppt_y+1"/>
                                          </p:val>
                                        </p:tav>
                                      </p:tavLst>
                                    </p:anim>
                                    <p:set>
                                      <p:cBhvr>
                                        <p:cTn id="14" dur="1" fill="hold">
                                          <p:stCondLst>
                                            <p:cond delay="7999"/>
                                          </p:stCondLst>
                                        </p:cTn>
                                        <p:tgtEl>
                                          <p:spTgt spid="2"/>
                                        </p:tgtEl>
                                        <p:attrNameLst>
                                          <p:attrName>style.visibility</p:attrName>
                                        </p:attrNameLst>
                                      </p:cBhvr>
                                      <p:to>
                                        <p:strVal val="hidden"/>
                                      </p:to>
                                    </p:set>
                                  </p:childTnLst>
                                </p:cTn>
                              </p:par>
                              <p:par>
                                <p:cTn id="15" presetID="28" presetClass="exit" presetSubtype="0" fill="hold" nodeType="withEffect">
                                  <p:stCondLst>
                                    <p:cond delay="0"/>
                                  </p:stCondLst>
                                  <p:childTnLst>
                                    <p:anim calcmode="lin" valueType="num">
                                      <p:cBhvr>
                                        <p:cTn id="16" dur="8000"/>
                                        <p:tgtEl>
                                          <p:spTgt spid="6"/>
                                        </p:tgtEl>
                                        <p:attrNameLst>
                                          <p:attrName>ppt_x</p:attrName>
                                        </p:attrNameLst>
                                      </p:cBhvr>
                                      <p:tavLst>
                                        <p:tav tm="0">
                                          <p:val>
                                            <p:strVal val="ppt_x"/>
                                          </p:val>
                                        </p:tav>
                                        <p:tav tm="100000">
                                          <p:val>
                                            <p:strVal val="ppt_x"/>
                                          </p:val>
                                        </p:tav>
                                      </p:tavLst>
                                    </p:anim>
                                    <p:anim calcmode="lin" valueType="num">
                                      <p:cBhvr>
                                        <p:cTn id="17" dur="8000"/>
                                        <p:tgtEl>
                                          <p:spTgt spid="6"/>
                                        </p:tgtEl>
                                        <p:attrNameLst>
                                          <p:attrName>ppt_y</p:attrName>
                                        </p:attrNameLst>
                                      </p:cBhvr>
                                      <p:tavLst>
                                        <p:tav tm="0">
                                          <p:val>
                                            <p:strVal val="ppt_y-1"/>
                                          </p:val>
                                        </p:tav>
                                        <p:tav tm="100000">
                                          <p:val>
                                            <p:strVal val="ppt_y+1"/>
                                          </p:val>
                                        </p:tav>
                                      </p:tavLst>
                                    </p:anim>
                                    <p:set>
                                      <p:cBhvr>
                                        <p:cTn id="18" dur="1" fill="hold">
                                          <p:stCondLst>
                                            <p:cond delay="7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Bronx trailer ita.mp4">
            <a:hlinkClick r:id="" action="ppaction://media"/>
          </p:cNvPr>
          <p:cNvPicPr>
            <a:picLocks noRot="1" noChangeAspect="1"/>
          </p:cNvPicPr>
          <p:nvPr>
            <a:videoFile r:link="rId1"/>
          </p:nvPr>
        </p:nvPicPr>
        <p:blipFill>
          <a:blip r:embed="rId4" cstate="print"/>
          <a:stretch>
            <a:fillRect/>
          </a:stretch>
        </p:blipFill>
        <p:spPr>
          <a:xfrm>
            <a:off x="0" y="1124744"/>
            <a:ext cx="9144000" cy="5733256"/>
          </a:xfrm>
          <a:prstGeom prst="rect">
            <a:avLst/>
          </a:prstGeom>
        </p:spPr>
      </p:pic>
      <p:sp>
        <p:nvSpPr>
          <p:cNvPr id="5" name="CasellaDiTesto 4"/>
          <p:cNvSpPr txBox="1"/>
          <p:nvPr/>
        </p:nvSpPr>
        <p:spPr>
          <a:xfrm>
            <a:off x="1547664" y="0"/>
            <a:ext cx="6408712" cy="1200329"/>
          </a:xfrm>
          <a:prstGeom prst="rect">
            <a:avLst/>
          </a:prstGeom>
          <a:noFill/>
        </p:spPr>
        <p:txBody>
          <a:bodyPr wrap="square" rtlCol="0">
            <a:spAutoFit/>
          </a:bodyPr>
          <a:lstStyle/>
          <a:p>
            <a:pPr algn="ctr"/>
            <a:r>
              <a:rPr lang="it-IT" sz="3600" dirty="0">
                <a:solidFill>
                  <a:schemeClr val="bg1"/>
                </a:solidFill>
                <a:latin typeface="Castellar" pitchFamily="18" charset="0"/>
              </a:rPr>
              <a:t>Trailer del film Bronx </a:t>
            </a:r>
          </a:p>
        </p:txBody>
      </p:sp>
      <p:pic>
        <p:nvPicPr>
          <p:cNvPr id="6" name="Bronx trailer ita.mp4">
            <a:hlinkClick r:id="" action="ppaction://media"/>
          </p:cNvPr>
          <p:cNvPicPr>
            <a:picLocks noRot="1" noChangeAspect="1"/>
          </p:cNvPicPr>
          <p:nvPr>
            <a:videoFile r:link="rId1"/>
          </p:nvPr>
        </p:nvPicPr>
        <p:blipFill>
          <a:blip r:embed="rId4" cstate="print"/>
          <a:stretch>
            <a:fillRect/>
          </a:stretch>
        </p:blipFill>
        <p:spPr>
          <a:xfrm>
            <a:off x="152400" y="1277144"/>
            <a:ext cx="9144000" cy="5733256"/>
          </a:xfrm>
          <a:prstGeom prst="rect">
            <a:avLst/>
          </a:prstGeom>
        </p:spPr>
      </p:pic>
      <p:pic>
        <p:nvPicPr>
          <p:cNvPr id="2" name="Bronx trailer ita">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a:stretch>
            <a:fillRect/>
          </a:stretch>
        </p:blipFill>
        <p:spPr>
          <a:xfrm>
            <a:off x="611560" y="1352729"/>
            <a:ext cx="7992888" cy="5145231"/>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2" presetClass="mediacall" presetSubtype="0" fill="hold" nodeType="withEffect">
                                  <p:stCondLst>
                                    <p:cond delay="0"/>
                                  </p:stCondLst>
                                  <p:childTnLst>
                                    <p:cmd type="call" cmd="togglePause">
                                      <p:cBhvr>
                                        <p:cTn id="8" dur="1" fill="hold"/>
                                        <p:tgtEl>
                                          <p:spTgt spid="4"/>
                                        </p:tgtEl>
                                      </p:cBhvr>
                                    </p:cmd>
                                  </p:childTnLst>
                                </p:cTn>
                              </p:par>
                              <p:par>
                                <p:cTn id="9" presetID="56" presetClass="entr" presetSubtype="0" fill="hold" nodeType="with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5">
                                            <p:txEl>
                                              <p:pRg st="0" end="0"/>
                                            </p:txEl>
                                          </p:spTgt>
                                        </p:tgtEl>
                                        <p:attrNameLst>
                                          <p:attrName>ppt_w</p:attrName>
                                        </p:attrNameLst>
                                      </p:cBhvr>
                                    </p:anim>
                                    <p:anim by="(#ppt_w*0.50)" calcmode="lin" valueType="num">
                                      <p:cBhvr>
                                        <p:cTn id="12" dur="500" decel="50000" autoRev="1" fill="hold">
                                          <p:stCondLst>
                                            <p:cond delay="0"/>
                                          </p:stCondLst>
                                        </p:cTn>
                                        <p:tgtEl>
                                          <p:spTgt spid="5">
                                            <p:txEl>
                                              <p:pRg st="0" end="0"/>
                                            </p:txEl>
                                          </p:spTgt>
                                        </p:tgtEl>
                                        <p:attrNameLst>
                                          <p:attrName>ppt_x</p:attrName>
                                        </p:attrNameLst>
                                      </p:cBhvr>
                                    </p:anim>
                                    <p:anim from="(-#ppt_h/2)" to="(#ppt_y)" calcmode="lin" valueType="num">
                                      <p:cBhvr>
                                        <p:cTn id="13" dur="1000" fill="hold">
                                          <p:stCondLst>
                                            <p:cond delay="0"/>
                                          </p:stCondLst>
                                        </p:cTn>
                                        <p:tgtEl>
                                          <p:spTgt spid="5">
                                            <p:txEl>
                                              <p:pRg st="0" end="0"/>
                                            </p:txEl>
                                          </p:spTgt>
                                        </p:tgtEl>
                                        <p:attrNameLst>
                                          <p:attrName>ppt_y</p:attrName>
                                        </p:attrNameLst>
                                      </p:cBhvr>
                                    </p:anim>
                                    <p:animRot by="21600000">
                                      <p:cBhvr>
                                        <p:cTn id="14" dur="1000" fill="hold">
                                          <p:stCondLst>
                                            <p:cond delay="0"/>
                                          </p:stCondLst>
                                        </p:cTn>
                                        <p:tgtEl>
                                          <p:spTgt spid="5">
                                            <p:txEl>
                                              <p:pRg st="0" end="0"/>
                                            </p:txEl>
                                          </p:spTgt>
                                        </p:tgtEl>
                                        <p:attrNameLst>
                                          <p:attrName>r</p:attrName>
                                        </p:attrNameLst>
                                      </p:cBhvr>
                                    </p:animRot>
                                  </p:childTnLst>
                                </p:cTn>
                              </p:par>
                              <p:par>
                                <p:cTn id="15" presetID="1" presetClass="mediacall" presetSubtype="0" fill="hold" nodeType="withEffect">
                                  <p:stCondLst>
                                    <p:cond delay="0"/>
                                  </p:stCondLst>
                                  <p:childTnLst>
                                    <p:cmd type="call" cmd="playFrom(0.0)">
                                      <p:cBhvr>
                                        <p:cTn id="16" dur="1" fill="hold"/>
                                        <p:tgtEl>
                                          <p:spTgt spid="6"/>
                                        </p:tgtEl>
                                      </p:cBhvr>
                                    </p:cmd>
                                  </p:childTnLst>
                                </p:cTn>
                              </p:par>
                              <p:par>
                                <p:cTn id="17" presetID="2" presetClass="mediacall" presetSubtype="0" fill="hold" nodeType="withEffect">
                                  <p:stCondLst>
                                    <p:cond delay="0"/>
                                  </p:stCondLst>
                                  <p:childTnLst>
                                    <p:cmd type="call" cmd="togglePause">
                                      <p:cBhvr>
                                        <p:cTn id="1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video>
              <p:cMediaNode>
                <p:cTn id="20" fill="hold" display="0">
                  <p:stCondLst>
                    <p:cond delay="indefinite"/>
                  </p:stCondLst>
                  <p:endCondLst>
                    <p:cond evt="onNext" delay="0">
                      <p:tgtEl>
                        <p:sldTgt/>
                      </p:tgtEl>
                    </p:cond>
                    <p:cond evt="onPrev" delay="0">
                      <p:tgtEl>
                        <p:sldTgt/>
                      </p:tgtEl>
                    </p:cond>
                  </p:endCondLst>
                </p:cTn>
                <p:tgtEl>
                  <p:spTgt spid="6"/>
                </p:tgtEl>
              </p:cMediaNode>
            </p:video>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2"/>
                                        </p:tgtEl>
                                      </p:cBhvr>
                                    </p:cmd>
                                  </p:childTnLst>
                                </p:cTn>
                              </p:par>
                            </p:childTnLst>
                          </p:cTn>
                        </p:par>
                      </p:childTnLst>
                    </p:cTn>
                  </p:par>
                </p:childTnLst>
              </p:cTn>
              <p:nextCondLst>
                <p:cond evt="onClick" delay="0">
                  <p:tgtEl>
                    <p:spTgt spid="2"/>
                  </p:tgtEl>
                </p:cond>
              </p:nextCondLst>
            </p:seq>
            <p:video>
              <p:cMediaNode vol="80000">
                <p:cTn id="26"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i="1" u="sng" dirty="0">
                <a:solidFill>
                  <a:srgbClr val="FF0000"/>
                </a:solidFill>
                <a:effectLst>
                  <a:outerShdw blurRad="38100" dist="38100" dir="2700000" algn="tl">
                    <a:srgbClr val="000000">
                      <a:alpha val="43137"/>
                    </a:srgbClr>
                  </a:outerShdw>
                </a:effectLst>
              </a:rPr>
              <a:t>Protagonisti</a:t>
            </a:r>
          </a:p>
        </p:txBody>
      </p:sp>
      <p:pic>
        <p:nvPicPr>
          <p:cNvPr id="9" name="Segnaposto contenuto 8" descr="calogero.jpg"/>
          <p:cNvPicPr>
            <a:picLocks noGrp="1" noChangeAspect="1"/>
          </p:cNvPicPr>
          <p:nvPr>
            <p:ph idx="1"/>
          </p:nvPr>
        </p:nvPicPr>
        <p:blipFill>
          <a:blip r:embed="rId3" cstate="print"/>
          <a:stretch>
            <a:fillRect/>
          </a:stretch>
        </p:blipFill>
        <p:spPr>
          <a:xfrm>
            <a:off x="539552" y="1700808"/>
            <a:ext cx="1872208" cy="1402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395536" y="3140968"/>
            <a:ext cx="2232248" cy="523220"/>
          </a:xfrm>
          <a:prstGeom prst="rect">
            <a:avLst/>
          </a:prstGeom>
          <a:noFill/>
        </p:spPr>
        <p:txBody>
          <a:bodyPr wrap="square" rtlCol="0">
            <a:spAutoFit/>
          </a:bodyPr>
          <a:lstStyle/>
          <a:p>
            <a:r>
              <a:rPr lang="it-IT" sz="2800" b="1" i="1" dirty="0">
                <a:effectLst>
                  <a:outerShdw blurRad="38100" dist="38100" dir="2700000" algn="tl">
                    <a:srgbClr val="000000">
                      <a:alpha val="43137"/>
                    </a:srgbClr>
                  </a:outerShdw>
                </a:effectLst>
              </a:rPr>
              <a:t>Calogero</a:t>
            </a:r>
            <a:r>
              <a:rPr lang="it-IT" b="1" i="1" dirty="0">
                <a:effectLst>
                  <a:outerShdw blurRad="38100" dist="38100" dir="2700000" algn="tl">
                    <a:srgbClr val="000000">
                      <a:alpha val="43137"/>
                    </a:srgbClr>
                  </a:outerShdw>
                </a:effectLst>
              </a:rPr>
              <a:t> </a:t>
            </a:r>
          </a:p>
        </p:txBody>
      </p:sp>
      <p:pic>
        <p:nvPicPr>
          <p:cNvPr id="12" name="Immagine 11" descr="lorenzo.jpg"/>
          <p:cNvPicPr>
            <a:picLocks noChangeAspect="1"/>
          </p:cNvPicPr>
          <p:nvPr/>
        </p:nvPicPr>
        <p:blipFill>
          <a:blip r:embed="rId4" cstate="print"/>
          <a:stretch>
            <a:fillRect/>
          </a:stretch>
        </p:blipFill>
        <p:spPr>
          <a:xfrm>
            <a:off x="3275856" y="1700808"/>
            <a:ext cx="2018823"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asellaDiTesto 12"/>
          <p:cNvSpPr txBox="1"/>
          <p:nvPr/>
        </p:nvSpPr>
        <p:spPr>
          <a:xfrm>
            <a:off x="3347864" y="3284984"/>
            <a:ext cx="1872208" cy="523220"/>
          </a:xfrm>
          <a:prstGeom prst="rect">
            <a:avLst/>
          </a:prstGeom>
          <a:noFill/>
        </p:spPr>
        <p:txBody>
          <a:bodyPr wrap="square" rtlCol="0">
            <a:spAutoFit/>
          </a:bodyPr>
          <a:lstStyle/>
          <a:p>
            <a:r>
              <a:rPr lang="it-IT" sz="2800" b="1" i="1" dirty="0">
                <a:effectLst>
                  <a:outerShdw blurRad="38100" dist="38100" dir="2700000" algn="tl">
                    <a:srgbClr val="000000">
                      <a:alpha val="43137"/>
                    </a:srgbClr>
                  </a:outerShdw>
                </a:effectLst>
              </a:rPr>
              <a:t>Lorenzo</a:t>
            </a:r>
            <a:r>
              <a:rPr lang="it-IT" dirty="0"/>
              <a:t> </a:t>
            </a:r>
          </a:p>
        </p:txBody>
      </p:sp>
      <p:pic>
        <p:nvPicPr>
          <p:cNvPr id="14" name="Immagine 13" descr="jane.jpg"/>
          <p:cNvPicPr>
            <a:picLocks noChangeAspect="1"/>
          </p:cNvPicPr>
          <p:nvPr/>
        </p:nvPicPr>
        <p:blipFill>
          <a:blip r:embed="rId5" cstate="print"/>
          <a:stretch>
            <a:fillRect/>
          </a:stretch>
        </p:blipFill>
        <p:spPr>
          <a:xfrm>
            <a:off x="5868144" y="1628800"/>
            <a:ext cx="2160240" cy="1611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asellaDiTesto 14"/>
          <p:cNvSpPr txBox="1"/>
          <p:nvPr/>
        </p:nvSpPr>
        <p:spPr>
          <a:xfrm>
            <a:off x="6084168" y="3284984"/>
            <a:ext cx="1944216" cy="523220"/>
          </a:xfrm>
          <a:prstGeom prst="rect">
            <a:avLst/>
          </a:prstGeom>
          <a:noFill/>
        </p:spPr>
        <p:txBody>
          <a:bodyPr wrap="square" rtlCol="0">
            <a:spAutoFit/>
          </a:bodyPr>
          <a:lstStyle/>
          <a:p>
            <a:r>
              <a:rPr lang="it-IT" sz="2800" b="1" i="1" dirty="0">
                <a:effectLst>
                  <a:outerShdw blurRad="38100" dist="38100" dir="2700000" algn="tl">
                    <a:srgbClr val="000000">
                      <a:alpha val="43137"/>
                    </a:srgbClr>
                  </a:outerShdw>
                </a:effectLst>
              </a:rPr>
              <a:t>Jane</a:t>
            </a:r>
          </a:p>
        </p:txBody>
      </p:sp>
      <p:pic>
        <p:nvPicPr>
          <p:cNvPr id="16" name="Immagine 15" descr="sonny.jpg"/>
          <p:cNvPicPr>
            <a:picLocks noChangeAspect="1"/>
          </p:cNvPicPr>
          <p:nvPr/>
        </p:nvPicPr>
        <p:blipFill>
          <a:blip r:embed="rId6" cstate="print"/>
          <a:stretch>
            <a:fillRect/>
          </a:stretch>
        </p:blipFill>
        <p:spPr>
          <a:xfrm>
            <a:off x="683568" y="4221088"/>
            <a:ext cx="2448272" cy="1375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CasellaDiTesto 16"/>
          <p:cNvSpPr txBox="1"/>
          <p:nvPr/>
        </p:nvSpPr>
        <p:spPr>
          <a:xfrm>
            <a:off x="971600" y="5661248"/>
            <a:ext cx="2232248" cy="523220"/>
          </a:xfrm>
          <a:prstGeom prst="rect">
            <a:avLst/>
          </a:prstGeom>
          <a:noFill/>
        </p:spPr>
        <p:txBody>
          <a:bodyPr wrap="square" rtlCol="0">
            <a:spAutoFit/>
          </a:bodyPr>
          <a:lstStyle/>
          <a:p>
            <a:r>
              <a:rPr lang="it-IT" sz="2800" b="1" i="1" dirty="0" err="1">
                <a:effectLst>
                  <a:outerShdw blurRad="38100" dist="38100" dir="2700000" algn="tl">
                    <a:srgbClr val="000000">
                      <a:alpha val="43137"/>
                    </a:srgbClr>
                  </a:outerShdw>
                </a:effectLst>
              </a:rPr>
              <a:t>Sonny</a:t>
            </a:r>
            <a:endParaRPr lang="it-IT" sz="2800" b="1" i="1" dirty="0">
              <a:effectLst>
                <a:outerShdw blurRad="38100" dist="38100" dir="2700000" algn="tl">
                  <a:srgbClr val="000000">
                    <a:alpha val="43137"/>
                  </a:srgbClr>
                </a:outerShdw>
              </a:effectLst>
            </a:endParaRPr>
          </a:p>
        </p:txBody>
      </p:sp>
      <p:sp>
        <p:nvSpPr>
          <p:cNvPr id="19" name="CasellaDiTesto 18"/>
          <p:cNvSpPr txBox="1"/>
          <p:nvPr/>
        </p:nvSpPr>
        <p:spPr>
          <a:xfrm>
            <a:off x="4139952" y="5805264"/>
            <a:ext cx="4104456" cy="461665"/>
          </a:xfrm>
          <a:prstGeom prst="rect">
            <a:avLst/>
          </a:prstGeom>
          <a:noFill/>
        </p:spPr>
        <p:txBody>
          <a:bodyPr wrap="square" rtlCol="0">
            <a:spAutoFit/>
          </a:bodyPr>
          <a:lstStyle/>
          <a:p>
            <a:r>
              <a:rPr lang="it-IT" sz="2400" b="1" i="1" dirty="0">
                <a:effectLst>
                  <a:outerShdw blurRad="38100" dist="38100" dir="2700000" algn="tl">
                    <a:srgbClr val="000000">
                      <a:alpha val="43137"/>
                    </a:srgbClr>
                  </a:outerShdw>
                </a:effectLst>
              </a:rPr>
              <a:t>Scagnozzi di  </a:t>
            </a:r>
            <a:r>
              <a:rPr lang="it-IT" sz="2400" b="1" i="1" dirty="0" err="1">
                <a:effectLst>
                  <a:outerShdw blurRad="38100" dist="38100" dir="2700000" algn="tl">
                    <a:srgbClr val="000000">
                      <a:alpha val="43137"/>
                    </a:srgbClr>
                  </a:outerShdw>
                </a:effectLst>
              </a:rPr>
              <a:t>Sonny</a:t>
            </a:r>
            <a:endParaRPr lang="it-IT" sz="2400" b="1" i="1" dirty="0">
              <a:effectLst>
                <a:outerShdw blurRad="38100" dist="38100" dir="2700000" algn="tl">
                  <a:srgbClr val="000000">
                    <a:alpha val="43137"/>
                  </a:srgbClr>
                </a:outerShdw>
              </a:effectLst>
            </a:endParaRPr>
          </a:p>
        </p:txBody>
      </p:sp>
      <p:pic>
        <p:nvPicPr>
          <p:cNvPr id="21" name="Immagine 20" descr="scagnozzi.jpg"/>
          <p:cNvPicPr>
            <a:picLocks noChangeAspect="1"/>
          </p:cNvPicPr>
          <p:nvPr/>
        </p:nvPicPr>
        <p:blipFill>
          <a:blip r:embed="rId7" cstate="print"/>
          <a:stretch>
            <a:fillRect/>
          </a:stretch>
        </p:blipFill>
        <p:spPr>
          <a:xfrm>
            <a:off x="4572000" y="4077072"/>
            <a:ext cx="26574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A Bronx Tale Soundtrack (4).mp3">
            <a:hlinkClick r:id="" action="ppaction://media"/>
          </p:cNvPr>
          <p:cNvPicPr>
            <a:picLocks noRot="1" noChangeAspect="1"/>
          </p:cNvPicPr>
          <p:nvPr>
            <a:audioFile r:link="rId1"/>
          </p:nvPr>
        </p:nvPicPr>
        <p:blipFill>
          <a:blip r:embed="rId8" cstate="print"/>
          <a:stretch>
            <a:fillRect/>
          </a:stretch>
        </p:blipFill>
        <p:spPr>
          <a:xfrm>
            <a:off x="-1044624" y="34290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537" fill="hold"/>
                                        <p:tgtEl>
                                          <p:spTgt spid="22"/>
                                        </p:tgtEl>
                                      </p:cBhvr>
                                    </p:cmd>
                                  </p:childTnLst>
                                </p:cTn>
                              </p:par>
                              <p:par>
                                <p:cTn id="7" presetID="56" presetClass="entr" presetSubtype="0" fill="hold" grpId="1"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 by="(-#ppt_w*2)" calcmode="lin" valueType="num">
                                      <p:cBhvr rctx="PPT">
                                        <p:cTn id="9" dur="500" autoRev="1" fill="hold">
                                          <p:stCondLst>
                                            <p:cond delay="0"/>
                                          </p:stCondLst>
                                        </p:cTn>
                                        <p:tgtEl>
                                          <p:spTgt spid="2"/>
                                        </p:tgtEl>
                                        <p:attrNameLst>
                                          <p:attrName>ppt_w</p:attrName>
                                        </p:attrNameLst>
                                      </p:cBhvr>
                                    </p:anim>
                                    <p:anim by="(#ppt_w*0.50)" calcmode="lin" valueType="num">
                                      <p:cBhvr>
                                        <p:cTn id="10" dur="500" decel="50000" autoRev="1" fill="hold">
                                          <p:stCondLst>
                                            <p:cond delay="0"/>
                                          </p:stCondLst>
                                        </p:cTn>
                                        <p:tgtEl>
                                          <p:spTgt spid="2"/>
                                        </p:tgtEl>
                                        <p:attrNameLst>
                                          <p:attrName>ppt_x</p:attrName>
                                        </p:attrNameLst>
                                      </p:cBhvr>
                                    </p:anim>
                                    <p:anim from="(-#ppt_h/2)" to="(#ppt_y)" calcmode="lin" valueType="num">
                                      <p:cBhvr>
                                        <p:cTn id="11" dur="1000" fill="hold">
                                          <p:stCondLst>
                                            <p:cond delay="0"/>
                                          </p:stCondLst>
                                        </p:cTn>
                                        <p:tgtEl>
                                          <p:spTgt spid="2"/>
                                        </p:tgtEl>
                                        <p:attrNameLst>
                                          <p:attrName>ppt_y</p:attrName>
                                        </p:attrNameLst>
                                      </p:cBhvr>
                                    </p:anim>
                                    <p:animRot by="21600000">
                                      <p:cBhvr>
                                        <p:cTn id="12" dur="1000" fill="hold">
                                          <p:stCondLst>
                                            <p:cond delay="0"/>
                                          </p:stCondLst>
                                        </p:cTn>
                                        <p:tgtEl>
                                          <p:spTgt spid="2"/>
                                        </p:tgtEl>
                                        <p:attrNameLst>
                                          <p:attrName>r</p:attrName>
                                        </p:attrNameLst>
                                      </p:cBhvr>
                                    </p:animRot>
                                  </p:childTnLst>
                                </p:cTn>
                              </p:par>
                              <p:par>
                                <p:cTn id="13" presetID="20" presetClass="entr" presetSubtype="0"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37" presetClass="entr" presetSubtype="0" fill="hold"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55" presetClass="entr" presetSubtype="0" fill="hold" nodeType="withEffect">
                                  <p:stCondLst>
                                    <p:cond delay="150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p:cTn id="29"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13">
                                            <p:txEl>
                                              <p:pRg st="0" end="0"/>
                                            </p:txEl>
                                          </p:spTgt>
                                        </p:tgtEl>
                                      </p:cBhvr>
                                    </p:animEffect>
                                  </p:childTnLst>
                                </p:cTn>
                              </p:par>
                              <p:par>
                                <p:cTn id="32" presetID="8" presetClass="entr" presetSubtype="16" fill="hold" nodeType="withEffect">
                                  <p:stCondLst>
                                    <p:cond delay="200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2000"/>
                                        <p:tgtEl>
                                          <p:spTgt spid="14"/>
                                        </p:tgtEl>
                                      </p:cBhvr>
                                    </p:animEffect>
                                  </p:childTnLst>
                                </p:cTn>
                              </p:par>
                              <p:par>
                                <p:cTn id="35" presetID="42" presetClass="entr" presetSubtype="0" fill="hold" nodeType="withEffect">
                                  <p:stCondLst>
                                    <p:cond delay="200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1000"/>
                                        <p:tgtEl>
                                          <p:spTgt spid="15">
                                            <p:txEl>
                                              <p:pRg st="0" end="0"/>
                                            </p:txEl>
                                          </p:spTgt>
                                        </p:tgtEl>
                                      </p:cBhvr>
                                    </p:animEffect>
                                    <p:anim calcmode="lin" valueType="num">
                                      <p:cBhvr>
                                        <p:cTn id="3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40" presetID="26" presetClass="entr" presetSubtype="0" fill="hold" nodeType="withEffect">
                                  <p:stCondLst>
                                    <p:cond delay="25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par>
                                <p:cTn id="56" presetID="55" presetClass="entr" presetSubtype="0" fill="hold" nodeType="withEffect">
                                  <p:stCondLst>
                                    <p:cond delay="250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p:cTn id="58"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59"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60" dur="1000"/>
                                        <p:tgtEl>
                                          <p:spTgt spid="17">
                                            <p:txEl>
                                              <p:pRg st="0" end="0"/>
                                            </p:txEl>
                                          </p:spTgt>
                                        </p:tgtEl>
                                      </p:cBhvr>
                                    </p:animEffect>
                                  </p:childTnLst>
                                </p:cTn>
                              </p:par>
                              <p:par>
                                <p:cTn id="61" presetID="42" presetClass="entr" presetSubtype="0" fill="hold" nodeType="withEffect">
                                  <p:stCondLst>
                                    <p:cond delay="30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8" presetClass="entr" presetSubtype="16" fill="hold" nodeType="withEffect">
                                  <p:stCondLst>
                                    <p:cond delay="300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diamond(in)">
                                      <p:cBhvr>
                                        <p:cTn id="68"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2"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30000">
              <a:schemeClr val="accent2">
                <a:lumMod val="60000"/>
                <a:lumOff val="40000"/>
              </a:schemeClr>
            </a:gs>
            <a:gs pos="64999">
              <a:schemeClr val="accent2">
                <a:lumMod val="20000"/>
                <a:lumOff val="80000"/>
              </a:schemeClr>
            </a:gs>
            <a:gs pos="89999">
              <a:schemeClr val="accent2">
                <a:lumMod val="60000"/>
                <a:lumOff val="40000"/>
              </a:schemeClr>
            </a:gs>
            <a:gs pos="100000">
              <a:schemeClr val="accent2">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u="sng" dirty="0">
                <a:solidFill>
                  <a:srgbClr val="FFFF00"/>
                </a:solidFill>
                <a:effectLst>
                  <a:outerShdw blurRad="38100" dist="38100" dir="2700000" algn="tl">
                    <a:srgbClr val="000000">
                      <a:alpha val="43137"/>
                    </a:srgbClr>
                  </a:outerShdw>
                </a:effectLst>
                <a:latin typeface="Castellar" pitchFamily="18" charset="0"/>
              </a:rPr>
              <a:t>Descrizione dei personaggi </a:t>
            </a:r>
          </a:p>
        </p:txBody>
      </p:sp>
      <p:sp>
        <p:nvSpPr>
          <p:cNvPr id="3" name="Segnaposto contenuto 2"/>
          <p:cNvSpPr>
            <a:spLocks noGrp="1"/>
          </p:cNvSpPr>
          <p:nvPr>
            <p:ph idx="1"/>
          </p:nvPr>
        </p:nvSpPr>
        <p:spPr/>
        <p:txBody>
          <a:bodyPr>
            <a:normAutofit fontScale="85000" lnSpcReduction="10000"/>
          </a:bodyPr>
          <a:lstStyle/>
          <a:p>
            <a:r>
              <a:rPr lang="it-IT" b="1" i="1" u="sng" dirty="0">
                <a:solidFill>
                  <a:srgbClr val="002060"/>
                </a:solidFill>
              </a:rPr>
              <a:t>Calogero:</a:t>
            </a:r>
            <a:r>
              <a:rPr lang="it-IT" b="1" u="sng" dirty="0">
                <a:solidFill>
                  <a:srgbClr val="002060"/>
                </a:solidFill>
              </a:rPr>
              <a:t>  </a:t>
            </a:r>
            <a:r>
              <a:rPr lang="it-IT" sz="2800" i="1" dirty="0">
                <a:solidFill>
                  <a:srgbClr val="7030A0"/>
                </a:solidFill>
                <a:effectLst>
                  <a:outerShdw blurRad="38100" dist="38100" dir="2700000" algn="tl">
                    <a:srgbClr val="000000">
                      <a:alpha val="43137"/>
                    </a:srgbClr>
                  </a:outerShdw>
                </a:effectLst>
              </a:rPr>
              <a:t>un bambino siciliano, trasferendosi con i suoi genitori all’estero, figlio di Lorenzo</a:t>
            </a:r>
          </a:p>
          <a:p>
            <a:r>
              <a:rPr lang="it-IT" b="1" i="1" u="sng" dirty="0">
                <a:solidFill>
                  <a:srgbClr val="002060"/>
                </a:solidFill>
              </a:rPr>
              <a:t>Lorenzo: </a:t>
            </a:r>
            <a:r>
              <a:rPr lang="it-IT" i="1" dirty="0">
                <a:solidFill>
                  <a:srgbClr val="7030A0"/>
                </a:solidFill>
              </a:rPr>
              <a:t> </a:t>
            </a:r>
            <a:r>
              <a:rPr lang="it-IT" i="1" dirty="0">
                <a:solidFill>
                  <a:srgbClr val="7030A0"/>
                </a:solidFill>
                <a:effectLst>
                  <a:outerShdw blurRad="38100" dist="38100" dir="2700000" algn="tl">
                    <a:srgbClr val="000000">
                      <a:alpha val="43137"/>
                    </a:srgbClr>
                  </a:outerShdw>
                </a:effectLst>
              </a:rPr>
              <a:t>guidatore di un autobus, padre protettivo nei confronti di suo figlio Calogero</a:t>
            </a:r>
          </a:p>
          <a:p>
            <a:r>
              <a:rPr lang="it-IT" b="1" i="1" u="sng" dirty="0">
                <a:solidFill>
                  <a:srgbClr val="002060"/>
                </a:solidFill>
              </a:rPr>
              <a:t>Jane:  </a:t>
            </a:r>
            <a:r>
              <a:rPr lang="it-IT" i="1" dirty="0">
                <a:solidFill>
                  <a:srgbClr val="7030A0"/>
                </a:solidFill>
                <a:effectLst>
                  <a:outerShdw blurRad="38100" dist="38100" dir="2700000" algn="tl">
                    <a:srgbClr val="000000">
                      <a:alpha val="43137"/>
                    </a:srgbClr>
                  </a:outerShdw>
                </a:effectLst>
              </a:rPr>
              <a:t>ragazza di colore conosce Calogero e tra loro nasce una storia d’amore </a:t>
            </a:r>
          </a:p>
          <a:p>
            <a:r>
              <a:rPr lang="it-IT" b="1" i="1" u="sng" dirty="0" err="1">
                <a:solidFill>
                  <a:srgbClr val="002060"/>
                </a:solidFill>
              </a:rPr>
              <a:t>Sonny</a:t>
            </a:r>
            <a:r>
              <a:rPr lang="it-IT" b="1" i="1" u="sng" dirty="0">
                <a:solidFill>
                  <a:srgbClr val="002060"/>
                </a:solidFill>
              </a:rPr>
              <a:t>: </a:t>
            </a:r>
            <a:r>
              <a:rPr lang="it-IT" i="1" dirty="0">
                <a:solidFill>
                  <a:srgbClr val="7030A0"/>
                </a:solidFill>
                <a:effectLst>
                  <a:outerShdw blurRad="38100" dist="38100" dir="2700000" algn="tl">
                    <a:srgbClr val="000000">
                      <a:alpha val="43137"/>
                    </a:srgbClr>
                  </a:outerShdw>
                </a:effectLst>
              </a:rPr>
              <a:t> boss del quartiere bianco, che poi diventa “un secondo padre” per Calogero</a:t>
            </a:r>
            <a:r>
              <a:rPr lang="it-IT" b="1" i="1" u="sng" dirty="0">
                <a:solidFill>
                  <a:srgbClr val="7030A0"/>
                </a:solidFill>
              </a:rPr>
              <a:t> </a:t>
            </a:r>
          </a:p>
          <a:p>
            <a:r>
              <a:rPr lang="it-IT" b="1" i="1" u="sng" dirty="0">
                <a:solidFill>
                  <a:srgbClr val="002060"/>
                </a:solidFill>
              </a:rPr>
              <a:t>Scagnozzi di </a:t>
            </a:r>
            <a:r>
              <a:rPr lang="it-IT" b="1" i="1" u="sng" dirty="0" err="1">
                <a:solidFill>
                  <a:srgbClr val="002060"/>
                </a:solidFill>
              </a:rPr>
              <a:t>Sonny</a:t>
            </a:r>
            <a:r>
              <a:rPr lang="it-IT" b="1" i="1" u="sng" dirty="0">
                <a:solidFill>
                  <a:srgbClr val="002060"/>
                </a:solidFill>
              </a:rPr>
              <a:t>: </a:t>
            </a:r>
            <a:r>
              <a:rPr lang="it-IT" i="1" dirty="0">
                <a:solidFill>
                  <a:srgbClr val="7030A0"/>
                </a:solidFill>
                <a:effectLst>
                  <a:outerShdw blurRad="38100" dist="38100" dir="2700000" algn="tl">
                    <a:srgbClr val="000000">
                      <a:alpha val="43137"/>
                    </a:srgbClr>
                  </a:outerShdw>
                </a:effectLst>
              </a:rPr>
              <a:t>aiutanti di </a:t>
            </a:r>
            <a:r>
              <a:rPr lang="it-IT" i="1" dirty="0" err="1">
                <a:solidFill>
                  <a:srgbClr val="7030A0"/>
                </a:solidFill>
                <a:effectLst>
                  <a:outerShdw blurRad="38100" dist="38100" dir="2700000" algn="tl">
                    <a:srgbClr val="000000">
                      <a:alpha val="43137"/>
                    </a:srgbClr>
                  </a:outerShdw>
                </a:effectLst>
              </a:rPr>
              <a:t>Sonny</a:t>
            </a:r>
            <a:r>
              <a:rPr lang="it-IT" i="1" dirty="0">
                <a:solidFill>
                  <a:srgbClr val="7030A0"/>
                </a:solidFill>
                <a:effectLst>
                  <a:outerShdw blurRad="38100" dist="38100" dir="2700000" algn="tl">
                    <a:srgbClr val="000000">
                      <a:alpha val="43137"/>
                    </a:srgbClr>
                  </a:outerShdw>
                </a:effectLst>
              </a:rPr>
              <a:t> nelle faccende importanti </a:t>
            </a:r>
            <a:endParaRPr lang="it-IT" b="1" i="1" u="sng" dirty="0">
              <a:solidFill>
                <a:srgbClr val="002060"/>
              </a:solidFill>
            </a:endParaRPr>
          </a:p>
        </p:txBody>
      </p:sp>
      <p:pic>
        <p:nvPicPr>
          <p:cNvPr id="8" name="A Bronx Tale Soundtrack (6).mp3">
            <a:hlinkClick r:id="" action="ppaction://media"/>
          </p:cNvPr>
          <p:cNvPicPr>
            <a:picLocks noRot="1" noChangeAspect="1"/>
          </p:cNvPicPr>
          <p:nvPr>
            <a:audioFile r:link="rId1"/>
          </p:nvPr>
        </p:nvPicPr>
        <p:blipFill>
          <a:blip r:embed="rId3" cstate="print"/>
          <a:stretch>
            <a:fillRect/>
          </a:stretch>
        </p:blipFill>
        <p:spPr>
          <a:xfrm>
            <a:off x="-1044624" y="3861048"/>
            <a:ext cx="304800" cy="304800"/>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851" fill="hold"/>
                                        <p:tgtEl>
                                          <p:spTgt spid="8"/>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 by="(-#ppt_w*2)" calcmode="lin" valueType="num">
                                      <p:cBhvr rctx="PPT">
                                        <p:cTn id="9" dur="250" autoRev="1" fill="hold">
                                          <p:stCondLst>
                                            <p:cond delay="0"/>
                                          </p:stCondLst>
                                        </p:cTn>
                                        <p:tgtEl>
                                          <p:spTgt spid="2"/>
                                        </p:tgtEl>
                                        <p:attrNameLst>
                                          <p:attrName>ppt_w</p:attrName>
                                        </p:attrNameLst>
                                      </p:cBhvr>
                                    </p:anim>
                                    <p:anim by="(#ppt_w*0.50)" calcmode="lin" valueType="num">
                                      <p:cBhvr>
                                        <p:cTn id="10" dur="250" decel="50000" autoRev="1" fill="hold">
                                          <p:stCondLst>
                                            <p:cond delay="0"/>
                                          </p:stCondLst>
                                        </p:cTn>
                                        <p:tgtEl>
                                          <p:spTgt spid="2"/>
                                        </p:tgtEl>
                                        <p:attrNameLst>
                                          <p:attrName>ppt_x</p:attrName>
                                        </p:attrNameLst>
                                      </p:cBhvr>
                                    </p:anim>
                                    <p:anim from="(-#ppt_h/2)" to="(#ppt_y)" calcmode="lin" valueType="num">
                                      <p:cBhvr>
                                        <p:cTn id="11" dur="500" fill="hold">
                                          <p:stCondLst>
                                            <p:cond delay="0"/>
                                          </p:stCondLst>
                                        </p:cTn>
                                        <p:tgtEl>
                                          <p:spTgt spid="2"/>
                                        </p:tgtEl>
                                        <p:attrNameLst>
                                          <p:attrName>ppt_y</p:attrName>
                                        </p:attrNameLst>
                                      </p:cBhvr>
                                    </p:anim>
                                    <p:animRot by="21600000">
                                      <p:cBhvr>
                                        <p:cTn id="12" dur="500" fill="hold">
                                          <p:stCondLst>
                                            <p:cond delay="0"/>
                                          </p:stCondLst>
                                        </p:cTn>
                                        <p:tgtEl>
                                          <p:spTgt spid="2"/>
                                        </p:tgtEl>
                                        <p:attrNameLst>
                                          <p:attrName>r</p:attrName>
                                        </p:attrNameLst>
                                      </p:cBhvr>
                                    </p:animRot>
                                  </p:childTnLst>
                                </p:cTn>
                              </p:par>
                              <p:par>
                                <p:cTn id="13" presetID="55" presetClass="entr" presetSubtype="0" fill="hold"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par>
                                <p:cTn id="18" presetID="55" presetClass="entr" presetSubtype="0" fill="hold" nodeType="withEffect">
                                  <p:stCondLst>
                                    <p:cond delay="2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par>
                                <p:cTn id="23" presetID="55" presetClass="entr" presetSubtype="0" fill="hold" nodeType="withEffect">
                                  <p:stCondLst>
                                    <p:cond delay="300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par>
                                <p:cTn id="28" presetID="55" presetClass="entr" presetSubtype="0" fill="hold" nodeType="withEffect">
                                  <p:stCondLst>
                                    <p:cond delay="400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3" end="3"/>
                                            </p:txEl>
                                          </p:spTgt>
                                        </p:tgtEl>
                                      </p:cBhvr>
                                    </p:animEffect>
                                  </p:childTnLst>
                                </p:cTn>
                              </p:par>
                              <p:par>
                                <p:cTn id="33" presetID="55" presetClass="entr" presetSubtype="0" fill="hold" nodeType="withEffect">
                                  <p:stCondLst>
                                    <p:cond delay="500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700808"/>
            <a:ext cx="8229600" cy="1080120"/>
          </a:xfrm>
        </p:spPr>
        <p:txBody>
          <a:bodyPr>
            <a:normAutofit fontScale="90000"/>
          </a:bodyPr>
          <a:lstStyle/>
          <a:p>
            <a:r>
              <a:rPr lang="it-IT" b="1" i="1" dirty="0"/>
              <a:t/>
            </a:r>
            <a:br>
              <a:rPr lang="it-IT" b="1" i="1" dirty="0"/>
            </a:br>
            <a:r>
              <a:rPr lang="it-IT" b="1" i="1" dirty="0"/>
              <a:t/>
            </a:r>
            <a:br>
              <a:rPr lang="it-IT" b="1" i="1" dirty="0"/>
            </a:br>
            <a:r>
              <a:rPr lang="it-IT" b="1" i="1" dirty="0"/>
              <a:t/>
            </a:r>
            <a:br>
              <a:rPr lang="it-IT" b="1" i="1" dirty="0"/>
            </a:br>
            <a:r>
              <a:rPr lang="it-IT" b="1" i="1" dirty="0"/>
              <a:t/>
            </a:r>
            <a:br>
              <a:rPr lang="it-IT" b="1" i="1" dirty="0"/>
            </a:br>
            <a:r>
              <a:rPr lang="it-IT" b="1" i="1" dirty="0"/>
              <a:t/>
            </a:r>
            <a:br>
              <a:rPr lang="it-IT" b="1" i="1" dirty="0"/>
            </a:br>
            <a:r>
              <a:rPr lang="it-IT" b="1" i="1" dirty="0"/>
              <a:t/>
            </a:r>
            <a:br>
              <a:rPr lang="it-IT" b="1" i="1" dirty="0"/>
            </a:br>
            <a:r>
              <a:rPr lang="it-IT" b="1" i="1" dirty="0"/>
              <a:t/>
            </a:r>
            <a:br>
              <a:rPr lang="it-IT" b="1" i="1" dirty="0"/>
            </a:br>
            <a:r>
              <a:rPr lang="it-IT" sz="4000" b="1" i="1" dirty="0"/>
              <a:t>Bronx</a:t>
            </a:r>
            <a:r>
              <a:rPr lang="it-IT" sz="4000" dirty="0"/>
              <a:t> (</a:t>
            </a:r>
            <a:r>
              <a:rPr lang="it-IT" sz="4000" i="1" dirty="0"/>
              <a:t>A Bronx Tale</a:t>
            </a:r>
            <a:r>
              <a:rPr lang="it-IT" sz="4000" dirty="0"/>
              <a:t>) è un </a:t>
            </a:r>
            <a:r>
              <a:rPr lang="it-IT" sz="4000" u="sng" dirty="0">
                <a:solidFill>
                  <a:srgbClr val="0000CC"/>
                </a:solidFill>
              </a:rPr>
              <a:t>film</a:t>
            </a:r>
            <a:r>
              <a:rPr lang="it-IT" sz="4000" dirty="0"/>
              <a:t> del </a:t>
            </a:r>
            <a:r>
              <a:rPr lang="it-IT" sz="4000" dirty="0">
                <a:hlinkClick r:id="rId3" tooltip="1993"/>
              </a:rPr>
              <a:t>1993</a:t>
            </a:r>
            <a:r>
              <a:rPr lang="it-IT" sz="4000" dirty="0"/>
              <a:t> diretto, prodotto ed interpretato da </a:t>
            </a:r>
            <a:r>
              <a:rPr lang="it-IT" sz="4000" u="sng" dirty="0">
                <a:solidFill>
                  <a:srgbClr val="0000CC"/>
                </a:solidFill>
              </a:rPr>
              <a:t>Robert De Niro</a:t>
            </a:r>
            <a:r>
              <a:rPr lang="it-IT" sz="4000" dirty="0"/>
              <a:t>. È il primo film diretto dall'attore </a:t>
            </a:r>
            <a:r>
              <a:rPr lang="it-IT" sz="4000" u="sng" dirty="0">
                <a:solidFill>
                  <a:srgbClr val="0000CC"/>
                </a:solidFill>
              </a:rPr>
              <a:t>italoamericano</a:t>
            </a:r>
            <a:r>
              <a:rPr lang="it-IT" sz="4000" dirty="0"/>
              <a:t>. La </a:t>
            </a:r>
            <a:r>
              <a:rPr lang="it-IT" sz="4000" dirty="0">
                <a:hlinkClick r:id="rId4" tooltip="Sceneggiatura"/>
              </a:rPr>
              <a:t>sceneggiatura</a:t>
            </a:r>
            <a:r>
              <a:rPr lang="it-IT" sz="4000" dirty="0"/>
              <a:t> è stata scritta da </a:t>
            </a:r>
            <a:r>
              <a:rPr lang="it-IT" sz="4000" dirty="0" err="1">
                <a:hlinkClick r:id="rId5" tooltip="Chazz Palminteri"/>
              </a:rPr>
              <a:t>Chazz</a:t>
            </a:r>
            <a:r>
              <a:rPr lang="it-IT" sz="4000" dirty="0">
                <a:hlinkClick r:id="rId5" tooltip="Chazz Palminteri"/>
              </a:rPr>
              <a:t> </a:t>
            </a:r>
            <a:r>
              <a:rPr lang="it-IT" sz="4000" dirty="0" err="1">
                <a:hlinkClick r:id="rId5" tooltip="Chazz Palminteri"/>
              </a:rPr>
              <a:t>Palminteri</a:t>
            </a:r>
            <a:r>
              <a:rPr lang="it-IT" sz="4000" dirty="0"/>
              <a:t> ed è tratta da un lavoro teatrale dello stesso attore.</a:t>
            </a:r>
          </a:p>
        </p:txBody>
      </p:sp>
      <p:sp>
        <p:nvSpPr>
          <p:cNvPr id="4" name="CasellaDiTesto 3"/>
          <p:cNvSpPr txBox="1"/>
          <p:nvPr/>
        </p:nvSpPr>
        <p:spPr>
          <a:xfrm>
            <a:off x="2483768" y="548680"/>
            <a:ext cx="4464496" cy="707886"/>
          </a:xfrm>
          <a:prstGeom prst="rect">
            <a:avLst/>
          </a:prstGeom>
          <a:noFill/>
        </p:spPr>
        <p:txBody>
          <a:bodyPr wrap="square" rtlCol="0">
            <a:spAutoFit/>
          </a:bodyPr>
          <a:lstStyle/>
          <a:p>
            <a:r>
              <a:rPr lang="it-IT" sz="4000" b="1" u="sng" dirty="0">
                <a:solidFill>
                  <a:srgbClr val="00B0F0"/>
                </a:solidFill>
                <a:effectLst>
                  <a:outerShdw blurRad="38100" dist="38100" dir="2700000" algn="tl">
                    <a:srgbClr val="000000">
                      <a:alpha val="43137"/>
                    </a:srgbClr>
                  </a:outerShdw>
                </a:effectLst>
              </a:rPr>
              <a:t>Trama del film </a:t>
            </a:r>
          </a:p>
        </p:txBody>
      </p:sp>
      <p:pic>
        <p:nvPicPr>
          <p:cNvPr id="5" name="Immagine 4" descr="chazz palminteri.jpg">
            <a:hlinkClick r:id="" action="ppaction://hlinkshowjump?jump=nextslide"/>
            <a:hlinkHover r:id="" action="ppaction://hlinkshowjump?jump=nextslide"/>
          </p:cNvPr>
          <p:cNvPicPr>
            <a:picLocks noChangeAspect="1"/>
          </p:cNvPicPr>
          <p:nvPr/>
        </p:nvPicPr>
        <p:blipFill>
          <a:blip r:embed="rId6" cstate="print"/>
          <a:stretch>
            <a:fillRect/>
          </a:stretch>
        </p:blipFill>
        <p:spPr>
          <a:xfrm>
            <a:off x="395536" y="188640"/>
            <a:ext cx="1828800" cy="20162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magine 5" descr="robert de niro.jpg"/>
          <p:cNvPicPr>
            <a:picLocks noChangeAspect="1"/>
          </p:cNvPicPr>
          <p:nvPr/>
        </p:nvPicPr>
        <p:blipFill>
          <a:blip r:embed="rId7" cstate="print"/>
          <a:stretch>
            <a:fillRect/>
          </a:stretch>
        </p:blipFill>
        <p:spPr>
          <a:xfrm>
            <a:off x="7020272" y="188640"/>
            <a:ext cx="184714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A Bronx Tale Soundtrack (7).mp3">
            <a:hlinkClick r:id="" action="ppaction://media"/>
          </p:cNvPr>
          <p:cNvPicPr>
            <a:picLocks noRot="1" noChangeAspect="1"/>
          </p:cNvPicPr>
          <p:nvPr>
            <a:audioFile r:link="rId1"/>
          </p:nvPr>
        </p:nvPicPr>
        <p:blipFill>
          <a:blip r:embed="rId8" cstate="print"/>
          <a:stretch>
            <a:fillRect/>
          </a:stretch>
        </p:blipFill>
        <p:spPr>
          <a:xfrm>
            <a:off x="-540568" y="3573016"/>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825" fill="hold"/>
                                        <p:tgtEl>
                                          <p:spTgt spid="9"/>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4"/>
                                        </p:tgtEl>
                                        <p:attrNameLst>
                                          <p:attrName>style.visibility</p:attrName>
                                        </p:attrNameLst>
                                      </p:cBhvr>
                                      <p:to>
                                        <p:strVal val="visible"/>
                                      </p:to>
                                    </p:set>
                                    <p:anim by="(-#ppt_w*2)" calcmode="lin" valueType="num">
                                      <p:cBhvr rctx="PPT">
                                        <p:cTn id="9" dur="250" autoRev="1" fill="hold">
                                          <p:stCondLst>
                                            <p:cond delay="0"/>
                                          </p:stCondLst>
                                        </p:cTn>
                                        <p:tgtEl>
                                          <p:spTgt spid="4"/>
                                        </p:tgtEl>
                                        <p:attrNameLst>
                                          <p:attrName>ppt_w</p:attrName>
                                        </p:attrNameLst>
                                      </p:cBhvr>
                                    </p:anim>
                                    <p:anim by="(#ppt_w*0.50)" calcmode="lin" valueType="num">
                                      <p:cBhvr>
                                        <p:cTn id="10" dur="250" decel="50000" autoRev="1" fill="hold">
                                          <p:stCondLst>
                                            <p:cond delay="0"/>
                                          </p:stCondLst>
                                        </p:cTn>
                                        <p:tgtEl>
                                          <p:spTgt spid="4"/>
                                        </p:tgtEl>
                                        <p:attrNameLst>
                                          <p:attrName>ppt_x</p:attrName>
                                        </p:attrNameLst>
                                      </p:cBhvr>
                                    </p:anim>
                                    <p:anim from="(-#ppt_h/2)" to="(#ppt_y)" calcmode="lin" valueType="num">
                                      <p:cBhvr>
                                        <p:cTn id="11" dur="500" fill="hold">
                                          <p:stCondLst>
                                            <p:cond delay="0"/>
                                          </p:stCondLst>
                                        </p:cTn>
                                        <p:tgtEl>
                                          <p:spTgt spid="4"/>
                                        </p:tgtEl>
                                        <p:attrNameLst>
                                          <p:attrName>ppt_y</p:attrName>
                                        </p:attrNameLst>
                                      </p:cBhvr>
                                    </p:anim>
                                    <p:animRot by="21600000">
                                      <p:cBhvr>
                                        <p:cTn id="12" dur="500" fill="hold">
                                          <p:stCondLst>
                                            <p:cond delay="0"/>
                                          </p:stCondLst>
                                        </p:cTn>
                                        <p:tgtEl>
                                          <p:spTgt spid="4"/>
                                        </p:tgtEl>
                                        <p:attrNameLst>
                                          <p:attrName>r</p:attrName>
                                        </p:attrNameLst>
                                      </p:cBhvr>
                                    </p:animRot>
                                  </p:childTnLst>
                                </p:cTn>
                              </p:par>
                              <p:par>
                                <p:cTn id="13" presetID="37" presetClass="entr" presetSubtype="0" fill="hold" grpId="0"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20" presetClass="entr" presetSubtype="0" fill="hold" nodeType="withEffect">
                                  <p:stCondLst>
                                    <p:cond delay="150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2000"/>
                                        <p:tgtEl>
                                          <p:spTgt spid="5"/>
                                        </p:tgtEl>
                                      </p:cBhvr>
                                    </p:animEffect>
                                  </p:childTnLst>
                                </p:cTn>
                              </p:par>
                              <p:par>
                                <p:cTn id="22" presetID="55" presetClass="entr" presetSubtype="0" fill="hold" nodeType="withEffect">
                                  <p:stCondLst>
                                    <p:cond delay="2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8900000" scaled="0"/>
          <a:tileRect/>
        </a:gradFill>
        <a:effectLst/>
      </p:bgPr>
    </p:bg>
    <p:spTree>
      <p:nvGrpSpPr>
        <p:cNvPr id="1" name=""/>
        <p:cNvGrpSpPr/>
        <p:nvPr/>
      </p:nvGrpSpPr>
      <p:grpSpPr>
        <a:xfrm>
          <a:off x="0" y="0"/>
          <a:ext cx="0" cy="0"/>
          <a:chOff x="0" y="0"/>
          <a:chExt cx="0" cy="0"/>
        </a:xfrm>
      </p:grpSpPr>
      <p:sp>
        <p:nvSpPr>
          <p:cNvPr id="6" name="Segnaposto contenuto 2"/>
          <p:cNvSpPr>
            <a:spLocks noGrp="1"/>
          </p:cNvSpPr>
          <p:nvPr>
            <p:ph type="title"/>
          </p:nvPr>
        </p:nvSpPr>
        <p:spPr>
          <a:xfrm>
            <a:off x="539552" y="836712"/>
            <a:ext cx="8229600" cy="1143000"/>
          </a:xfrm>
        </p:spPr>
        <p:txBody>
          <a:bodyPr>
            <a:normAutofit fontScale="90000"/>
          </a:bodyPr>
          <a:lstStyle/>
          <a:p>
            <a:r>
              <a:rPr lang="it-IT" dirty="0">
                <a:hlinkClick r:id="rId3" tooltip="Bronx"/>
              </a:rPr>
              <a:t/>
            </a:r>
            <a:br>
              <a:rPr lang="it-IT" dirty="0">
                <a:hlinkClick r:id="rId3" tooltip="Bronx"/>
              </a:rPr>
            </a:br>
            <a:r>
              <a:rPr lang="it-IT" dirty="0">
                <a:hlinkClick r:id="rId3" tooltip="Bronx"/>
              </a:rPr>
              <a:t/>
            </a:r>
            <a:br>
              <a:rPr lang="it-IT" dirty="0">
                <a:hlinkClick r:id="rId3" tooltip="Bronx"/>
              </a:rPr>
            </a:br>
            <a:r>
              <a:rPr lang="it-IT" dirty="0">
                <a:hlinkClick r:id="rId3" tooltip="Bronx"/>
              </a:rPr>
              <a:t/>
            </a:r>
            <a:br>
              <a:rPr lang="it-IT" dirty="0">
                <a:hlinkClick r:id="rId3" tooltip="Bronx"/>
              </a:rPr>
            </a:br>
            <a:r>
              <a:rPr lang="it-IT" dirty="0">
                <a:hlinkClick r:id="rId3" tooltip="Bronx"/>
              </a:rPr>
              <a:t/>
            </a:r>
            <a:br>
              <a:rPr lang="it-IT" dirty="0">
                <a:hlinkClick r:id="rId3" tooltip="Bronx"/>
              </a:rPr>
            </a:br>
            <a:r>
              <a:rPr lang="it-IT" dirty="0">
                <a:hlinkClick r:id="rId3" tooltip="Bronx"/>
              </a:rPr>
              <a:t/>
            </a:r>
            <a:br>
              <a:rPr lang="it-IT" dirty="0">
                <a:hlinkClick r:id="rId3" tooltip="Bronx"/>
              </a:rPr>
            </a:br>
            <a:r>
              <a:rPr lang="it-IT" dirty="0"/>
              <a:t/>
            </a:r>
            <a:br>
              <a:rPr lang="it-IT" dirty="0"/>
            </a:br>
            <a:r>
              <a:rPr lang="it-IT" dirty="0"/>
              <a:t/>
            </a:r>
            <a:br>
              <a:rPr lang="it-IT" dirty="0"/>
            </a:br>
            <a:r>
              <a:rPr lang="it-IT" dirty="0"/>
              <a:t/>
            </a:r>
            <a:br>
              <a:rPr lang="it-IT" dirty="0"/>
            </a:br>
            <a:r>
              <a:rPr lang="it-IT" dirty="0"/>
              <a:t/>
            </a:r>
            <a:br>
              <a:rPr lang="it-IT" dirty="0"/>
            </a:br>
            <a:r>
              <a:rPr lang="it-IT" dirty="0">
                <a:solidFill>
                  <a:srgbClr val="FFFF00"/>
                </a:solidFill>
              </a:rPr>
              <a:t>Bronx:</a:t>
            </a:r>
            <a:r>
              <a:rPr lang="it-IT" dirty="0"/>
              <a:t> </a:t>
            </a:r>
            <a:r>
              <a:rPr lang="it-IT" dirty="0">
                <a:solidFill>
                  <a:schemeClr val="bg1"/>
                </a:solidFill>
              </a:rPr>
              <a:t>Calogero, un bambino di origini italiane figlio di un autista </a:t>
            </a:r>
            <a:r>
              <a:rPr lang="it-IT" dirty="0">
                <a:solidFill>
                  <a:srgbClr val="FFFF00"/>
                </a:solidFill>
              </a:rPr>
              <a:t>d‘autobus</a:t>
            </a:r>
            <a:r>
              <a:rPr lang="it-IT" dirty="0">
                <a:solidFill>
                  <a:schemeClr val="bg1"/>
                </a:solidFill>
              </a:rPr>
              <a:t>, passa le giornate nel suo quartiere imitando il </a:t>
            </a:r>
            <a:r>
              <a:rPr lang="it-IT" dirty="0">
                <a:solidFill>
                  <a:srgbClr val="FFFF00"/>
                </a:solidFill>
              </a:rPr>
              <a:t>boss </a:t>
            </a:r>
            <a:r>
              <a:rPr lang="it-IT" dirty="0" err="1">
                <a:solidFill>
                  <a:schemeClr val="bg1"/>
                </a:solidFill>
              </a:rPr>
              <a:t>Sonny</a:t>
            </a:r>
            <a:r>
              <a:rPr lang="it-IT" dirty="0">
                <a:solidFill>
                  <a:schemeClr val="bg1"/>
                </a:solidFill>
              </a:rPr>
              <a:t> che gestisce le sue attività in un locale vicino.</a:t>
            </a:r>
          </a:p>
        </p:txBody>
      </p:sp>
      <p:pic>
        <p:nvPicPr>
          <p:cNvPr id="8" name="Immagine 7" descr="padre.jpg"/>
          <p:cNvPicPr>
            <a:picLocks noChangeAspect="1"/>
          </p:cNvPicPr>
          <p:nvPr/>
        </p:nvPicPr>
        <p:blipFill>
          <a:blip r:embed="rId4" cstate="print"/>
          <a:stretch>
            <a:fillRect/>
          </a:stretch>
        </p:blipFill>
        <p:spPr>
          <a:xfrm>
            <a:off x="5796136" y="260648"/>
            <a:ext cx="2592288" cy="1725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padre nel pulman.jpg"/>
          <p:cNvPicPr>
            <a:picLocks noChangeAspect="1"/>
          </p:cNvPicPr>
          <p:nvPr/>
        </p:nvPicPr>
        <p:blipFill>
          <a:blip r:embed="rId5" cstate="print"/>
          <a:stretch>
            <a:fillRect/>
          </a:stretch>
        </p:blipFill>
        <p:spPr>
          <a:xfrm>
            <a:off x="899592" y="332656"/>
            <a:ext cx="262890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A Bronx Tale Soundtrack (8).mp3">
            <a:hlinkClick r:id="" action="ppaction://media"/>
          </p:cNvPr>
          <p:cNvPicPr>
            <a:picLocks noRot="1" noChangeAspect="1"/>
          </p:cNvPicPr>
          <p:nvPr>
            <a:audioFile r:link="rId1"/>
          </p:nvPr>
        </p:nvPicPr>
        <p:blipFill>
          <a:blip r:embed="rId6" cstate="print"/>
          <a:stretch>
            <a:fillRect/>
          </a:stretch>
        </p:blipFill>
        <p:spPr>
          <a:xfrm>
            <a:off x="-684584" y="3501008"/>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300"/>
                                  </p:stCondLst>
                                  <p:childTnLst>
                                    <p:cmd type="call" cmd="playFrom(0.0)">
                                      <p:cBhvr>
                                        <p:cTn id="6" dur="9918" fill="hold"/>
                                        <p:tgtEl>
                                          <p:spTgt spid="7"/>
                                        </p:tgtEl>
                                      </p:cBhvr>
                                    </p:cmd>
                                  </p:childTnLst>
                                </p:cTn>
                              </p:par>
                              <p:par>
                                <p:cTn id="7" presetID="20" presetClass="entr" presetSubtype="0" fill="hold"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wedge">
                                      <p:cBhvr>
                                        <p:cTn id="9" dur="2000"/>
                                        <p:tgtEl>
                                          <p:spTgt spid="8"/>
                                        </p:tgtEl>
                                      </p:cBhvr>
                                    </p:animEffect>
                                  </p:childTnLst>
                                </p:cTn>
                              </p:par>
                              <p:par>
                                <p:cTn id="10" presetID="2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par>
                                <p:cTn id="13" presetID="55" presetClass="entr" presetSubtype="0"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2276872"/>
            <a:ext cx="8229600" cy="4853135"/>
          </a:xfrm>
        </p:spPr>
        <p:txBody>
          <a:bodyPr>
            <a:normAutofit/>
          </a:bodyPr>
          <a:lstStyle/>
          <a:p>
            <a:pPr algn="ctr">
              <a:buNone/>
            </a:pPr>
            <a:r>
              <a:rPr lang="it-IT" i="1" dirty="0">
                <a:solidFill>
                  <a:schemeClr val="bg1"/>
                </a:solidFill>
                <a:effectLst>
                  <a:outerShdw blurRad="38100" dist="38100" dir="2700000" algn="tl">
                    <a:srgbClr val="000000">
                      <a:alpha val="43137"/>
                    </a:srgbClr>
                  </a:outerShdw>
                </a:effectLst>
                <a:latin typeface="Andalus" pitchFamily="18" charset="-78"/>
                <a:cs typeface="Andalus" pitchFamily="18" charset="-78"/>
              </a:rPr>
              <a:t>    </a:t>
            </a:r>
            <a:r>
              <a:rPr lang="it-IT" b="1" i="1" dirty="0">
                <a:solidFill>
                  <a:srgbClr val="0000CC"/>
                </a:solidFill>
                <a:effectLst>
                  <a:outerShdw blurRad="38100" dist="38100" dir="2700000" algn="tl">
                    <a:srgbClr val="000000">
                      <a:alpha val="43137"/>
                    </a:srgbClr>
                  </a:outerShdw>
                </a:effectLst>
                <a:latin typeface="Andalus" pitchFamily="18" charset="-78"/>
                <a:cs typeface="Andalus" pitchFamily="18" charset="-78"/>
              </a:rPr>
              <a:t>Un giorno assiste casualmente a un omicidio. Lui però testimonierà il falso, come suggerito dal padre,  perché non vuole avere rogne con  il boss </a:t>
            </a:r>
            <a:r>
              <a:rPr lang="it-IT" b="1" i="1" dirty="0" err="1">
                <a:solidFill>
                  <a:srgbClr val="0000CC"/>
                </a:solidFill>
                <a:effectLst>
                  <a:outerShdw blurRad="38100" dist="38100" dir="2700000" algn="tl">
                    <a:srgbClr val="000000">
                      <a:alpha val="43137"/>
                    </a:srgbClr>
                  </a:outerShdw>
                </a:effectLst>
                <a:latin typeface="Andalus" pitchFamily="18" charset="-78"/>
                <a:cs typeface="Andalus" pitchFamily="18" charset="-78"/>
              </a:rPr>
              <a:t>Sonny</a:t>
            </a:r>
            <a:r>
              <a:rPr lang="it-IT" b="1" i="1" dirty="0">
                <a:solidFill>
                  <a:srgbClr val="0000CC"/>
                </a:solidFill>
                <a:effectLst>
                  <a:outerShdw blurRad="38100" dist="38100" dir="2700000" algn="tl">
                    <a:srgbClr val="000000">
                      <a:alpha val="43137"/>
                    </a:srgbClr>
                  </a:outerShdw>
                </a:effectLst>
                <a:latin typeface="Andalus" pitchFamily="18" charset="-78"/>
                <a:cs typeface="Andalus" pitchFamily="18" charset="-78"/>
              </a:rPr>
              <a:t>. Diventerà così il prediletto del boss stesso, il quale lo introdurrà nel suo giro. </a:t>
            </a:r>
            <a:endParaRPr lang="it-IT" b="1" dirty="0">
              <a:solidFill>
                <a:srgbClr val="0000CC"/>
              </a:solidFill>
            </a:endParaRPr>
          </a:p>
        </p:txBody>
      </p:sp>
      <p:pic>
        <p:nvPicPr>
          <p:cNvPr id="4" name="Immagine 3" descr="sonny che spara.png"/>
          <p:cNvPicPr>
            <a:picLocks noChangeAspect="1"/>
          </p:cNvPicPr>
          <p:nvPr/>
        </p:nvPicPr>
        <p:blipFill>
          <a:blip r:embed="rId4" cstate="print">
            <a:lum bright="10000"/>
          </a:blip>
          <a:stretch>
            <a:fillRect/>
          </a:stretch>
        </p:blipFill>
        <p:spPr>
          <a:xfrm>
            <a:off x="2339752" y="260648"/>
            <a:ext cx="2340259"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olo 4"/>
          <p:cNvSpPr>
            <a:spLocks noGrp="1"/>
          </p:cNvSpPr>
          <p:nvPr>
            <p:ph type="title"/>
          </p:nvPr>
        </p:nvSpPr>
        <p:spPr>
          <a:xfrm>
            <a:off x="467544" y="332656"/>
            <a:ext cx="8219256" cy="1084982"/>
          </a:xfrm>
        </p:spPr>
        <p:txBody>
          <a:bodyPr/>
          <a:lstStyle/>
          <a:p>
            <a:r>
              <a:rPr lang="it-IT" dirty="0"/>
              <a:t>..</a:t>
            </a:r>
          </a:p>
        </p:txBody>
      </p:sp>
      <p:pic>
        <p:nvPicPr>
          <p:cNvPr id="6" name="Immagine 5" descr="attentato.jpg"/>
          <p:cNvPicPr>
            <a:picLocks noChangeAspect="1"/>
          </p:cNvPicPr>
          <p:nvPr/>
        </p:nvPicPr>
        <p:blipFill>
          <a:blip r:embed="rId5" cstate="print"/>
          <a:stretch>
            <a:fillRect/>
          </a:stretch>
        </p:blipFill>
        <p:spPr>
          <a:xfrm>
            <a:off x="5004048" y="4941168"/>
            <a:ext cx="2736304" cy="1554718"/>
          </a:xfrm>
          <a:prstGeom prst="rect">
            <a:avLst/>
          </a:prstGeom>
        </p:spPr>
      </p:pic>
      <p:pic>
        <p:nvPicPr>
          <p:cNvPr id="8" name="A Bronx Tale Soundtrack (9).mp3">
            <a:hlinkClick r:id="" action="ppaction://media"/>
          </p:cNvPr>
          <p:cNvPicPr>
            <a:picLocks noRot="1" noChangeAspect="1"/>
          </p:cNvPicPr>
          <p:nvPr>
            <a:audioFile r:link="rId1"/>
          </p:nvPr>
        </p:nvPicPr>
        <p:blipFill>
          <a:blip r:embed="rId6" cstate="print"/>
          <a:stretch>
            <a:fillRect/>
          </a:stretch>
        </p:blipFill>
        <p:spPr>
          <a:xfrm>
            <a:off x="-1116632" y="3573016"/>
            <a:ext cx="304800" cy="304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700"/>
                                  </p:stCondLst>
                                  <p:childTnLst>
                                    <p:cmd type="call" cmd="playFrom(0.0)">
                                      <p:cBhvr>
                                        <p:cTn id="6" dur="10935" fill="hold"/>
                                        <p:tgtEl>
                                          <p:spTgt spid="8"/>
                                        </p:tgtEl>
                                      </p:cBhvr>
                                    </p:cmd>
                                  </p:childTnLst>
                                </p:cTn>
                              </p:par>
                              <p:par>
                                <p:cTn id="7" presetID="55" presetClass="entr" presetSubtype="0" fill="hold"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strVal val="#ppt_w*0.7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animEffect transition="in" filter="fade">
                                      <p:cBhvr>
                                        <p:cTn id="11" dur="500"/>
                                        <p:tgtEl>
                                          <p:spTgt spid="4"/>
                                        </p:tgtEl>
                                      </p:cBhvr>
                                    </p:animEffect>
                                  </p:childTnLst>
                                </p:cTn>
                              </p:par>
                              <p:par>
                                <p:cTn id="12" presetID="30" presetClass="entr" presetSubtype="0" fill="hold" nodeType="with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0" presetID="8" presetClass="entr" presetSubtype="16" fill="hold"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3000">
              <a:srgbClr val="CCFFFF"/>
            </a:gs>
            <a:gs pos="28000">
              <a:srgbClr val="00FFFF"/>
            </a:gs>
            <a:gs pos="42999">
              <a:srgbClr val="00CCFF"/>
            </a:gs>
            <a:gs pos="58000">
              <a:srgbClr val="0099FF"/>
            </a:gs>
            <a:gs pos="72000">
              <a:srgbClr val="0066FF"/>
            </a:gs>
            <a:gs pos="87000">
              <a:srgbClr val="0033CC"/>
            </a:gs>
            <a:gs pos="100000">
              <a:srgbClr val="0000CC"/>
            </a:gs>
          </a:gsLst>
          <a:lin ang="186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a:p>
            <a:endParaRPr lang="it-IT" dirty="0"/>
          </a:p>
        </p:txBody>
      </p:sp>
      <p:sp>
        <p:nvSpPr>
          <p:cNvPr id="4" name="Rettangolo 3"/>
          <p:cNvSpPr/>
          <p:nvPr/>
        </p:nvSpPr>
        <p:spPr>
          <a:xfrm>
            <a:off x="1259632" y="2132856"/>
            <a:ext cx="5688632" cy="4031873"/>
          </a:xfrm>
          <a:prstGeom prst="rect">
            <a:avLst/>
          </a:prstGeom>
        </p:spPr>
        <p:txBody>
          <a:bodyPr wrap="square">
            <a:spAutoFit/>
          </a:bodyPr>
          <a:lstStyle/>
          <a:p>
            <a:pPr algn="ctr"/>
            <a:r>
              <a:rPr lang="it-IT" sz="3200" i="1" dirty="0">
                <a:effectLst>
                  <a:outerShdw blurRad="38100" dist="38100" dir="2700000" algn="tl">
                    <a:srgbClr val="000000">
                      <a:alpha val="43137"/>
                    </a:srgbClr>
                  </a:outerShdw>
                </a:effectLst>
              </a:rPr>
              <a:t>Nonostante i divieti dei genitori, Calogero inizia a frequentare il ritrovo degli uomini di </a:t>
            </a:r>
            <a:r>
              <a:rPr lang="it-IT" sz="3200" i="1" dirty="0" err="1">
                <a:effectLst>
                  <a:outerShdw blurRad="38100" dist="38100" dir="2700000" algn="tl">
                    <a:srgbClr val="000000">
                      <a:alpha val="43137"/>
                    </a:srgbClr>
                  </a:outerShdw>
                </a:effectLst>
              </a:rPr>
              <a:t>Sonny</a:t>
            </a:r>
            <a:r>
              <a:rPr lang="it-IT" sz="3200" i="1" dirty="0">
                <a:effectLst>
                  <a:outerShdw blurRad="38100" dist="38100" dir="2700000" algn="tl">
                    <a:srgbClr val="000000">
                      <a:alpha val="43137"/>
                    </a:srgbClr>
                  </a:outerShdw>
                </a:effectLst>
              </a:rPr>
              <a:t>, consolidando l'amicizia con il criminale, che lo prende sotto la sua custodia come un figlio.</a:t>
            </a:r>
          </a:p>
        </p:txBody>
      </p:sp>
      <p:pic>
        <p:nvPicPr>
          <p:cNvPr id="5" name="Immagine 4" descr="amici di sonny.jpg"/>
          <p:cNvPicPr>
            <a:picLocks noChangeAspect="1"/>
          </p:cNvPicPr>
          <p:nvPr/>
        </p:nvPicPr>
        <p:blipFill>
          <a:blip r:embed="rId3" cstate="print"/>
          <a:stretch>
            <a:fillRect/>
          </a:stretch>
        </p:blipFill>
        <p:spPr>
          <a:xfrm>
            <a:off x="899592" y="46037"/>
            <a:ext cx="7992888" cy="1968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descr="scagnozzi di sonny.jpg"/>
          <p:cNvPicPr>
            <a:picLocks noChangeAspect="1"/>
          </p:cNvPicPr>
          <p:nvPr/>
        </p:nvPicPr>
        <p:blipFill>
          <a:blip r:embed="rId4" cstate="print"/>
          <a:stretch>
            <a:fillRect/>
          </a:stretch>
        </p:blipFill>
        <p:spPr>
          <a:xfrm>
            <a:off x="6695728" y="4869160"/>
            <a:ext cx="2448272" cy="1375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A Bronx Tale Soundtrack (10).mp3">
            <a:hlinkClick r:id="" action="ppaction://media"/>
          </p:cNvPr>
          <p:cNvPicPr>
            <a:picLocks noRot="1" noChangeAspect="1"/>
          </p:cNvPicPr>
          <p:nvPr>
            <a:audioFile r:link="rId1"/>
          </p:nvPr>
        </p:nvPicPr>
        <p:blipFill>
          <a:blip r:embed="rId5" cstate="print"/>
          <a:stretch>
            <a:fillRect/>
          </a:stretch>
        </p:blipFill>
        <p:spPr>
          <a:xfrm>
            <a:off x="-1260648" y="3573016"/>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0325" fill="hold"/>
                                        <p:tgtEl>
                                          <p:spTgt spid="8"/>
                                        </p:tgtEl>
                                      </p:cBhvr>
                                    </p:cmd>
                                  </p:childTnLst>
                                </p:cTn>
                              </p:par>
                              <p:par>
                                <p:cTn id="7" presetID="2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edge">
                                      <p:cBhvr>
                                        <p:cTn id="9" dur="2000"/>
                                        <p:tgtEl>
                                          <p:spTgt spid="5"/>
                                        </p:tgtEl>
                                      </p:cBhvr>
                                    </p:animEffect>
                                  </p:childTnLst>
                                </p:cTn>
                              </p:par>
                              <p:par>
                                <p:cTn id="10" presetID="10"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42" presetClass="entr" presetSubtype="0" fill="hold" nodeType="withEffect">
                                  <p:stCondLst>
                                    <p:cond delay="2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30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67544" y="1916833"/>
            <a:ext cx="7776864" cy="3600399"/>
          </a:xfrm>
        </p:spPr>
        <p:txBody>
          <a:bodyPr>
            <a:normAutofit fontScale="92500" lnSpcReduction="10000"/>
          </a:bodyPr>
          <a:lstStyle/>
          <a:p>
            <a:pPr algn="ctr">
              <a:buNone/>
            </a:pPr>
            <a:r>
              <a:rPr lang="it-IT" dirty="0"/>
              <a:t>   </a:t>
            </a:r>
            <a:r>
              <a:rPr lang="it-IT" i="1" dirty="0"/>
              <a:t>Anni dopo Calogero è ormai cresciuto; </a:t>
            </a:r>
            <a:r>
              <a:rPr lang="it-IT" i="1" dirty="0" err="1"/>
              <a:t>Sonny</a:t>
            </a:r>
            <a:r>
              <a:rPr lang="it-IT" i="1" dirty="0"/>
              <a:t> è diventato per lui una sorta di secondo padre, molto influente in ogni aspetto della sua vita. Il boss lo vuole indirizzare anche sulle amicizie da seguire, in quanto il ragazzo frequenta giovani violenti e razzisti.</a:t>
            </a:r>
          </a:p>
        </p:txBody>
      </p:sp>
      <p:pic>
        <p:nvPicPr>
          <p:cNvPr id="4" name="Immagine 3" descr="scagnozzi di sonny.jpg">
            <a:hlinkClick r:id="" action="ppaction://hlinkshowjump?jump=nextslide"/>
            <a:hlinkHover r:id="" action="ppaction://hlinkshowjump?jump=nextslide"/>
          </p:cNvPr>
          <p:cNvPicPr>
            <a:picLocks noChangeAspect="1"/>
          </p:cNvPicPr>
          <p:nvPr/>
        </p:nvPicPr>
        <p:blipFill>
          <a:blip r:embed="rId3" cstate="print"/>
          <a:stretch>
            <a:fillRect/>
          </a:stretch>
        </p:blipFill>
        <p:spPr>
          <a:xfrm>
            <a:off x="683568" y="274638"/>
            <a:ext cx="7848872"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figlio e padre.jpg"/>
          <p:cNvPicPr>
            <a:picLocks noChangeAspect="1"/>
          </p:cNvPicPr>
          <p:nvPr/>
        </p:nvPicPr>
        <p:blipFill>
          <a:blip r:embed="rId4" cstate="print"/>
          <a:stretch>
            <a:fillRect/>
          </a:stretch>
        </p:blipFill>
        <p:spPr>
          <a:xfrm>
            <a:off x="6444208" y="5096615"/>
            <a:ext cx="2520280" cy="1761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A Bronx Tale Soundtrack (11).mp3">
            <a:hlinkClick r:id="" action="ppaction://media"/>
          </p:cNvPr>
          <p:cNvPicPr>
            <a:picLocks noRot="1" noChangeAspect="1"/>
          </p:cNvPicPr>
          <p:nvPr>
            <a:audioFile r:link="rId1"/>
          </p:nvPr>
        </p:nvPicPr>
        <p:blipFill>
          <a:blip r:embed="rId5" cstate="print"/>
          <a:stretch>
            <a:fillRect/>
          </a:stretch>
        </p:blipFill>
        <p:spPr>
          <a:xfrm>
            <a:off x="-540568" y="2996952"/>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300"/>
                                  </p:stCondLst>
                                  <p:childTnLst>
                                    <p:cmd type="call" cmd="playFrom(0.0)">
                                      <p:cBhvr>
                                        <p:cTn id="6" dur="10064" fill="hold"/>
                                        <p:tgtEl>
                                          <p:spTgt spid="7"/>
                                        </p:tgtEl>
                                      </p:cBhvr>
                                    </p:cmd>
                                  </p:childTnLst>
                                </p:cTn>
                              </p:par>
                              <p:par>
                                <p:cTn id="7" presetID="26"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par>
                                <p:cTn id="23" presetID="30"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400" decel="100000"/>
                                        <p:tgtEl>
                                          <p:spTgt spid="3">
                                            <p:txEl>
                                              <p:pRg st="0" end="0"/>
                                            </p:txEl>
                                          </p:spTgt>
                                        </p:tgtEl>
                                      </p:cBhvr>
                                    </p:animEffect>
                                    <p:anim calcmode="lin" valueType="num">
                                      <p:cBhvr>
                                        <p:cTn id="26" dur="4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7" dur="4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8" dur="4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31" presetID="26" presetClass="entr" presetSubtype="0" fill="hold" nodeType="with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469</Words>
  <Application>Microsoft Office PowerPoint</Application>
  <PresentationFormat>Presentazione su schermo (4:3)</PresentationFormat>
  <Paragraphs>34</Paragraphs>
  <Slides>15</Slides>
  <Notes>1</Notes>
  <HiddenSlides>0</HiddenSlides>
  <MMClips>17</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Istituto Professionale di Stato per i servizi Socio Sanitari  “S.De Lilla” Bari </vt:lpstr>
      <vt:lpstr>Diapositiva 2</vt:lpstr>
      <vt:lpstr>Protagonisti</vt:lpstr>
      <vt:lpstr>Descrizione dei personaggi </vt:lpstr>
      <vt:lpstr>       Bronx (A Bronx Tale) è un film del 1993 diretto, prodotto ed interpretato da Robert De Niro. È il primo film diretto dall'attore italoamericano. La sceneggiatura è stata scritta da Chazz Palminteri ed è tratta da un lavoro teatrale dello stesso attore.</vt:lpstr>
      <vt:lpstr>         Bronx: Calogero, un bambino di origini italiane figlio di un autista d‘autobus, passa le giornate nel suo quartiere imitando il boss Sonny che gestisce le sue attività in un locale vicino.</vt:lpstr>
      <vt:lpstr>..</vt:lpstr>
      <vt:lpstr>Diapositiva 8</vt:lpstr>
      <vt:lpstr>Diapositiva 9</vt:lpstr>
      <vt:lpstr>Diapositiva 10</vt:lpstr>
      <vt:lpstr>Diapositiva 11</vt:lpstr>
      <vt:lpstr>Diapositiva 12</vt:lpstr>
      <vt:lpstr>Curiosità</vt:lpstr>
      <vt:lpstr>Considerazioni </vt:lpstr>
      <vt:lpstr>Fine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Professionale di Stato per i servizi Socio Sanitario  “S</dc:title>
  <dc:creator>amendola</dc:creator>
  <cp:lastModifiedBy>user</cp:lastModifiedBy>
  <cp:revision>77</cp:revision>
  <dcterms:created xsi:type="dcterms:W3CDTF">2016-04-12T10:02:29Z</dcterms:created>
  <dcterms:modified xsi:type="dcterms:W3CDTF">2016-05-01T08:09:53Z</dcterms:modified>
</cp:coreProperties>
</file>